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345" r:id="rId2"/>
    <p:sldId id="349" r:id="rId3"/>
    <p:sldId id="350" r:id="rId4"/>
    <p:sldId id="351" r:id="rId5"/>
    <p:sldId id="353" r:id="rId6"/>
    <p:sldId id="352" r:id="rId7"/>
    <p:sldId id="334" r:id="rId8"/>
    <p:sldId id="335" r:id="rId9"/>
    <p:sldId id="360" r:id="rId10"/>
    <p:sldId id="359" r:id="rId11"/>
    <p:sldId id="358" r:id="rId12"/>
    <p:sldId id="357" r:id="rId13"/>
    <p:sldId id="356" r:id="rId14"/>
    <p:sldId id="354" r:id="rId15"/>
    <p:sldId id="355" r:id="rId16"/>
    <p:sldId id="339" r:id="rId17"/>
    <p:sldId id="340" r:id="rId18"/>
    <p:sldId id="342" r:id="rId19"/>
    <p:sldId id="341" r:id="rId20"/>
    <p:sldId id="34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33"/>
    <a:srgbClr val="CC3329"/>
    <a:srgbClr val="99FF33"/>
    <a:srgbClr val="3D994C"/>
    <a:srgbClr val="66CCCC"/>
    <a:srgbClr val="CC9933"/>
    <a:srgbClr val="737171"/>
    <a:srgbClr val="993392"/>
    <a:srgbClr val="1F32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7257" autoAdjust="0"/>
  </p:normalViewPr>
  <p:slideViewPr>
    <p:cSldViewPr snapToGrid="0" snapToObjects="1" showGuides="1">
      <p:cViewPr>
        <p:scale>
          <a:sx n="114" d="100"/>
          <a:sy n="114" d="100"/>
        </p:scale>
        <p:origin x="-1560" y="-96"/>
      </p:cViewPr>
      <p:guideLst>
        <p:guide orient="horz" pos="4319"/>
        <p:guide/>
      </p:guideLst>
    </p:cSldViewPr>
  </p:slideViewPr>
  <p:outlineViewPr>
    <p:cViewPr>
      <p:scale>
        <a:sx n="33" d="100"/>
        <a:sy n="33" d="100"/>
      </p:scale>
      <p:origin x="0" y="5525"/>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9" d="100"/>
          <a:sy n="49" d="100"/>
        </p:scale>
        <p:origin x="-2539"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F12CE0-CDAB-B24A-BC30-702F0BE94BD8}" type="datetimeFigureOut">
              <a:rPr lang="en-US" smtClean="0"/>
              <a:pPr/>
              <a:t>11/15/2012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894923-C415-A143-B205-5FA705120583}" type="slidenum">
              <a:rPr lang="en-US" smtClean="0"/>
              <a:pPr/>
              <a:t>‹#›</a:t>
            </a:fld>
            <a:endParaRPr lang="en-US" dirty="0"/>
          </a:p>
        </p:txBody>
      </p:sp>
    </p:spTree>
    <p:extLst>
      <p:ext uri="{BB962C8B-B14F-4D97-AF65-F5344CB8AC3E}">
        <p14:creationId xmlns:p14="http://schemas.microsoft.com/office/powerpoint/2010/main" val="35224031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77AC56-0746-2B44-9A33-5980F76EF9D2}" type="datetimeFigureOut">
              <a:rPr lang="en-US" smtClean="0"/>
              <a:pPr/>
              <a:t>11/15/2012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F90C93-9A62-D44D-B723-EC7E0BF55175}" type="slidenum">
              <a:rPr lang="en-US" smtClean="0"/>
              <a:pPr/>
              <a:t>‹#›</a:t>
            </a:fld>
            <a:endParaRPr lang="en-US" dirty="0"/>
          </a:p>
        </p:txBody>
      </p:sp>
    </p:spTree>
    <p:extLst>
      <p:ext uri="{BB962C8B-B14F-4D97-AF65-F5344CB8AC3E}">
        <p14:creationId xmlns:p14="http://schemas.microsoft.com/office/powerpoint/2010/main" val="19163330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90C93-9A62-D44D-B723-EC7E0BF55175}" type="slidenum">
              <a:rPr lang="en-US" smtClean="0"/>
              <a:pPr/>
              <a:t>1</a:t>
            </a:fld>
            <a:endParaRPr lang="en-US" dirty="0"/>
          </a:p>
        </p:txBody>
      </p:sp>
    </p:spTree>
    <p:extLst>
      <p:ext uri="{BB962C8B-B14F-4D97-AF65-F5344CB8AC3E}">
        <p14:creationId xmlns:p14="http://schemas.microsoft.com/office/powerpoint/2010/main" val="407913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rgbClr val="1F3279"/>
              </a:buClr>
              <a:buFont typeface="Wingdings" pitchFamily="2" charset="2"/>
              <a:buChar char="§"/>
            </a:pPr>
            <a:endParaRPr lang="en-US" sz="1400" baseline="0" dirty="0" smtClean="0"/>
          </a:p>
        </p:txBody>
      </p:sp>
      <p:sp>
        <p:nvSpPr>
          <p:cNvPr id="4" name="Slide Number Placeholder 3"/>
          <p:cNvSpPr>
            <a:spLocks noGrp="1"/>
          </p:cNvSpPr>
          <p:nvPr>
            <p:ph type="sldNum" sz="quarter" idx="10"/>
          </p:nvPr>
        </p:nvSpPr>
        <p:spPr/>
        <p:txBody>
          <a:bodyPr/>
          <a:lstStyle/>
          <a:p>
            <a:fld id="{C9F90C93-9A62-D44D-B723-EC7E0BF55175}" type="slidenum">
              <a:rPr lang="en-US" smtClean="0"/>
              <a:pPr/>
              <a:t>18</a:t>
            </a:fld>
            <a:endParaRPr lang="en-US" dirty="0"/>
          </a:p>
        </p:txBody>
      </p:sp>
    </p:spTree>
    <p:extLst>
      <p:ext uri="{BB962C8B-B14F-4D97-AF65-F5344CB8AC3E}">
        <p14:creationId xmlns:p14="http://schemas.microsoft.com/office/powerpoint/2010/main" val="2258047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rgbClr val="1F3279"/>
              </a:buClr>
              <a:buFont typeface="Wingdings" pitchFamily="2" charset="2"/>
              <a:buChar char="§"/>
            </a:pPr>
            <a:r>
              <a:rPr lang="en-US" sz="1400" dirty="0" smtClean="0"/>
              <a:t>Jo</a:t>
            </a:r>
            <a:r>
              <a:rPr lang="en-US" sz="1400" baseline="0" dirty="0" smtClean="0"/>
              <a:t> Beth Dow and I founded SWH in Feb, 2011</a:t>
            </a:r>
          </a:p>
          <a:p>
            <a:pPr lvl="1">
              <a:buClr>
                <a:srgbClr val="1F3279"/>
              </a:buClr>
              <a:buFont typeface="Wingdings" pitchFamily="2" charset="2"/>
              <a:buChar char="§"/>
            </a:pPr>
            <a:r>
              <a:rPr lang="en-US" sz="1400" baseline="0" dirty="0" smtClean="0"/>
              <a:t>While we develop apps as part of our product, we are a software technology company</a:t>
            </a:r>
          </a:p>
          <a:p>
            <a:pPr lvl="1">
              <a:buClr>
                <a:srgbClr val="1F3279"/>
              </a:buClr>
              <a:buFont typeface="Wingdings" pitchFamily="2" charset="2"/>
              <a:buChar char="§"/>
            </a:pPr>
            <a:r>
              <a:rPr lang="en-US" sz="1400" baseline="0" dirty="0" smtClean="0"/>
              <a:t>Our mission is to analyze the patterns of the heart beat, known as Heart Rate Variability, AND the patterns of Heart Rate Variability to detect onset of specific conditions</a:t>
            </a:r>
          </a:p>
          <a:p>
            <a:pPr lvl="1">
              <a:buClr>
                <a:srgbClr val="1F3279"/>
              </a:buClr>
              <a:buFont typeface="Wingdings" pitchFamily="2" charset="2"/>
              <a:buChar char="§"/>
            </a:pPr>
            <a:r>
              <a:rPr lang="en-US" sz="1400" baseline="0" dirty="0" smtClean="0"/>
              <a:t>The app and mobile platform serves as a real time detection device and as a data collection platform that utilizes 3</a:t>
            </a:r>
            <a:r>
              <a:rPr lang="en-US" sz="1400" baseline="30000" dirty="0" smtClean="0"/>
              <a:t>rd</a:t>
            </a:r>
            <a:r>
              <a:rPr lang="en-US" sz="1400" baseline="0" dirty="0" smtClean="0"/>
              <a:t> party sensors and heart rate monitors.</a:t>
            </a:r>
          </a:p>
          <a:p>
            <a:pPr lvl="1">
              <a:buClr>
                <a:srgbClr val="1F3279"/>
              </a:buClr>
              <a:buFont typeface="Wingdings" pitchFamily="2" charset="2"/>
              <a:buChar char="§"/>
            </a:pPr>
            <a:r>
              <a:rPr lang="en-US" sz="1400" baseline="0" dirty="0" smtClean="0"/>
              <a:t>Our backend database is mined and advanced analytics are utilized to detect disease specific patterns in the data</a:t>
            </a:r>
          </a:p>
          <a:p>
            <a:pPr lvl="1">
              <a:buClr>
                <a:srgbClr val="1F3279"/>
              </a:buClr>
              <a:buFont typeface="Wingdings" pitchFamily="2" charset="2"/>
              <a:buChar char="§"/>
            </a:pPr>
            <a:r>
              <a:rPr lang="en-US" sz="1400" baseline="0" dirty="0" smtClean="0"/>
              <a:t>A rich and graphical tool suite brings the data to life with application specific functionality and user interfaces</a:t>
            </a:r>
          </a:p>
          <a:p>
            <a:pPr lvl="1">
              <a:buClr>
                <a:srgbClr val="1F3279"/>
              </a:buClr>
              <a:buFont typeface="Wingdings" pitchFamily="2" charset="2"/>
              <a:buChar char="§"/>
            </a:pPr>
            <a:endParaRPr lang="en-US" sz="1400" baseline="0" dirty="0" smtClean="0"/>
          </a:p>
          <a:p>
            <a:pPr lvl="1">
              <a:buClr>
                <a:srgbClr val="1F3279"/>
              </a:buClr>
              <a:buFont typeface="Wingdings" pitchFamily="2" charset="2"/>
              <a:buChar char="§"/>
            </a:pPr>
            <a:endParaRPr lang="en-US" sz="1400" baseline="0" dirty="0" smtClean="0"/>
          </a:p>
        </p:txBody>
      </p:sp>
      <p:sp>
        <p:nvSpPr>
          <p:cNvPr id="4" name="Slide Number Placeholder 3"/>
          <p:cNvSpPr>
            <a:spLocks noGrp="1"/>
          </p:cNvSpPr>
          <p:nvPr>
            <p:ph type="sldNum" sz="quarter" idx="10"/>
          </p:nvPr>
        </p:nvSpPr>
        <p:spPr/>
        <p:txBody>
          <a:bodyPr/>
          <a:lstStyle/>
          <a:p>
            <a:fld id="{C9F90C93-9A62-D44D-B723-EC7E0BF55175}" type="slidenum">
              <a:rPr lang="en-US" smtClean="0"/>
              <a:pPr/>
              <a:t>19</a:t>
            </a:fld>
            <a:endParaRPr lang="en-US" dirty="0"/>
          </a:p>
        </p:txBody>
      </p:sp>
    </p:spTree>
    <p:extLst>
      <p:ext uri="{BB962C8B-B14F-4D97-AF65-F5344CB8AC3E}">
        <p14:creationId xmlns:p14="http://schemas.microsoft.com/office/powerpoint/2010/main" val="2258047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rgbClr val="1F3279"/>
              </a:buClr>
              <a:buFont typeface="Wingdings" pitchFamily="2" charset="2"/>
              <a:buChar char="§"/>
            </a:pPr>
            <a:endParaRPr lang="en-US" sz="1400" baseline="0" dirty="0" smtClean="0"/>
          </a:p>
        </p:txBody>
      </p:sp>
      <p:sp>
        <p:nvSpPr>
          <p:cNvPr id="4" name="Slide Number Placeholder 3"/>
          <p:cNvSpPr>
            <a:spLocks noGrp="1"/>
          </p:cNvSpPr>
          <p:nvPr>
            <p:ph type="sldNum" sz="quarter" idx="10"/>
          </p:nvPr>
        </p:nvSpPr>
        <p:spPr/>
        <p:txBody>
          <a:bodyPr/>
          <a:lstStyle/>
          <a:p>
            <a:fld id="{C9F90C93-9A62-D44D-B723-EC7E0BF55175}" type="slidenum">
              <a:rPr lang="en-US" smtClean="0"/>
              <a:pPr/>
              <a:t>20</a:t>
            </a:fld>
            <a:endParaRPr lang="en-US" dirty="0"/>
          </a:p>
        </p:txBody>
      </p:sp>
    </p:spTree>
    <p:extLst>
      <p:ext uri="{BB962C8B-B14F-4D97-AF65-F5344CB8AC3E}">
        <p14:creationId xmlns:p14="http://schemas.microsoft.com/office/powerpoint/2010/main" val="2258047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rgbClr val="1F3279"/>
              </a:buClr>
              <a:buFont typeface="Wingdings" pitchFamily="2" charset="2"/>
              <a:buChar char="§"/>
            </a:pPr>
            <a:r>
              <a:rPr lang="en-US" sz="1400" dirty="0" smtClean="0"/>
              <a:t>Jo</a:t>
            </a:r>
            <a:r>
              <a:rPr lang="en-US" sz="1400" baseline="0" dirty="0" smtClean="0"/>
              <a:t> Beth Dow and I founded SWH in Feb, 2011</a:t>
            </a:r>
          </a:p>
          <a:p>
            <a:pPr lvl="1">
              <a:buClr>
                <a:srgbClr val="1F3279"/>
              </a:buClr>
              <a:buFont typeface="Wingdings" pitchFamily="2" charset="2"/>
              <a:buChar char="§"/>
            </a:pPr>
            <a:r>
              <a:rPr lang="en-US" sz="1400" baseline="0" dirty="0" smtClean="0"/>
              <a:t>While we develop apps as part of our product, we are a software technology company</a:t>
            </a:r>
          </a:p>
          <a:p>
            <a:pPr lvl="1">
              <a:buClr>
                <a:srgbClr val="1F3279"/>
              </a:buClr>
              <a:buFont typeface="Wingdings" pitchFamily="2" charset="2"/>
              <a:buChar char="§"/>
            </a:pPr>
            <a:r>
              <a:rPr lang="en-US" sz="1400" baseline="0" dirty="0" smtClean="0"/>
              <a:t>Our mission is to analyze the patterns of the heart beat, known as Heart Rate Variability, AND the patterns of Heart Rate Variability to detect onset of specific conditions</a:t>
            </a:r>
          </a:p>
          <a:p>
            <a:pPr lvl="1">
              <a:buClr>
                <a:srgbClr val="1F3279"/>
              </a:buClr>
              <a:buFont typeface="Wingdings" pitchFamily="2" charset="2"/>
              <a:buChar char="§"/>
            </a:pPr>
            <a:r>
              <a:rPr lang="en-US" sz="1400" baseline="0" dirty="0" smtClean="0"/>
              <a:t>The app and mobile platform serves as a real time detection device and as a data collection platform that utilizes 3</a:t>
            </a:r>
            <a:r>
              <a:rPr lang="en-US" sz="1400" baseline="30000" dirty="0" smtClean="0"/>
              <a:t>rd</a:t>
            </a:r>
            <a:r>
              <a:rPr lang="en-US" sz="1400" baseline="0" dirty="0" smtClean="0"/>
              <a:t> party sensors and heart rate monitors.</a:t>
            </a:r>
          </a:p>
          <a:p>
            <a:pPr lvl="1">
              <a:buClr>
                <a:srgbClr val="1F3279"/>
              </a:buClr>
              <a:buFont typeface="Wingdings" pitchFamily="2" charset="2"/>
              <a:buChar char="§"/>
            </a:pPr>
            <a:r>
              <a:rPr lang="en-US" sz="1400" baseline="0" dirty="0" smtClean="0"/>
              <a:t>Our backend database is mined and advanced analytics are utilized to detect disease specific patterns in the data</a:t>
            </a:r>
          </a:p>
          <a:p>
            <a:pPr lvl="1">
              <a:buClr>
                <a:srgbClr val="1F3279"/>
              </a:buClr>
              <a:buFont typeface="Wingdings" pitchFamily="2" charset="2"/>
              <a:buChar char="§"/>
            </a:pPr>
            <a:r>
              <a:rPr lang="en-US" sz="1400" baseline="0" dirty="0" smtClean="0"/>
              <a:t>A rich and graphical tool suite brings the data to life with application specific functionality and user interfaces</a:t>
            </a:r>
          </a:p>
          <a:p>
            <a:pPr lvl="1">
              <a:buClr>
                <a:srgbClr val="1F3279"/>
              </a:buClr>
              <a:buFont typeface="Wingdings" pitchFamily="2" charset="2"/>
              <a:buChar char="§"/>
            </a:pPr>
            <a:endParaRPr lang="en-US" sz="1400" baseline="0" dirty="0" smtClean="0"/>
          </a:p>
          <a:p>
            <a:pPr lvl="1">
              <a:buClr>
                <a:srgbClr val="1F3279"/>
              </a:buClr>
              <a:buFont typeface="Wingdings" pitchFamily="2" charset="2"/>
              <a:buChar char="§"/>
            </a:pPr>
            <a:endParaRPr lang="en-US" sz="1400" baseline="0" dirty="0" smtClean="0"/>
          </a:p>
        </p:txBody>
      </p:sp>
      <p:sp>
        <p:nvSpPr>
          <p:cNvPr id="4" name="Slide Number Placeholder 3"/>
          <p:cNvSpPr>
            <a:spLocks noGrp="1"/>
          </p:cNvSpPr>
          <p:nvPr>
            <p:ph type="sldNum" sz="quarter" idx="10"/>
          </p:nvPr>
        </p:nvSpPr>
        <p:spPr/>
        <p:txBody>
          <a:bodyPr/>
          <a:lstStyle/>
          <a:p>
            <a:fld id="{C9F90C93-9A62-D44D-B723-EC7E0BF55175}" type="slidenum">
              <a:rPr lang="en-US" smtClean="0"/>
              <a:pPr/>
              <a:t>2</a:t>
            </a:fld>
            <a:endParaRPr lang="en-US" dirty="0"/>
          </a:p>
        </p:txBody>
      </p:sp>
    </p:spTree>
    <p:extLst>
      <p:ext uri="{BB962C8B-B14F-4D97-AF65-F5344CB8AC3E}">
        <p14:creationId xmlns:p14="http://schemas.microsoft.com/office/powerpoint/2010/main" val="2258047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rgbClr val="1F3279"/>
              </a:buClr>
              <a:buFont typeface="Wingdings" pitchFamily="2" charset="2"/>
              <a:buChar char="§"/>
            </a:pPr>
            <a:r>
              <a:rPr lang="en-US" sz="1200" b="0" i="0" kern="1200" dirty="0" smtClean="0">
                <a:solidFill>
                  <a:schemeClr val="tx1"/>
                </a:solidFill>
                <a:effectLst/>
                <a:latin typeface="+mn-lt"/>
                <a:ea typeface="+mn-ea"/>
                <a:cs typeface="+mn-cs"/>
              </a:rPr>
              <a:t>As chiropractors we understand that subluxations alter the tone of the ANS. Sympathetic tone can increase, PS, vagal tone will be altered under the strain of persistent stress and eventual subluxation. We also understand how to interact with the ANS with specific adjustments. We see this imbalance and change in patient’s vitality all the time. </a:t>
            </a:r>
            <a:r>
              <a:rPr lang="en-US" sz="1400" baseline="0" dirty="0" smtClean="0"/>
              <a:t>While we develop apps as part of our product, we are a software technology company</a:t>
            </a:r>
          </a:p>
          <a:p>
            <a:pPr lvl="1">
              <a:buClr>
                <a:srgbClr val="1F3279"/>
              </a:buClr>
              <a:buFont typeface="Wingdings" pitchFamily="2" charset="2"/>
              <a:buChar char="§"/>
            </a:pPr>
            <a:r>
              <a:rPr lang="en-US" sz="1200" b="0" i="0" kern="1200" dirty="0" smtClean="0">
                <a:solidFill>
                  <a:schemeClr val="tx1"/>
                </a:solidFill>
                <a:effectLst/>
                <a:latin typeface="+mn-lt"/>
                <a:ea typeface="+mn-ea"/>
                <a:cs typeface="+mn-cs"/>
              </a:rPr>
              <a:t>HRV testing in a chiropractic setting most commonly evaluates two things: ANS activity and sympathetic/parasympathetic balance. Let's investigate the ANS balance issue first. In general, the sympathetic nervous system (SNS) speeds up bodily processes and is responsible for the "fight or flight" response that most of us are familiar with.</a:t>
            </a:r>
            <a:r>
              <a:rPr lang="en-US" sz="1200" b="0" i="0" kern="1200" baseline="30000" dirty="0" smtClean="0">
                <a:solidFill>
                  <a:schemeClr val="tx1"/>
                </a:solidFill>
                <a:effectLst/>
                <a:latin typeface="+mn-lt"/>
                <a:ea typeface="+mn-ea"/>
                <a:cs typeface="+mn-cs"/>
              </a:rPr>
              <a:t>11</a:t>
            </a:r>
            <a:r>
              <a:rPr lang="en-US" sz="1200" b="0" i="0" kern="1200" dirty="0" smtClean="0">
                <a:solidFill>
                  <a:schemeClr val="tx1"/>
                </a:solidFill>
                <a:effectLst/>
                <a:latin typeface="+mn-lt"/>
                <a:ea typeface="+mn-ea"/>
                <a:cs typeface="+mn-cs"/>
              </a:rPr>
              <a:t> The parasympathetic nervous system (PSNS) slows down most bodily process and is mostly responsible for producing states of rest, or the "rest and digest response."</a:t>
            </a:r>
            <a:r>
              <a:rPr lang="en-US" sz="1200" b="0" i="0" kern="1200" baseline="30000" dirty="0" smtClean="0">
                <a:solidFill>
                  <a:schemeClr val="tx1"/>
                </a:solidFill>
                <a:effectLst/>
                <a:latin typeface="+mn-lt"/>
                <a:ea typeface="+mn-ea"/>
                <a:cs typeface="+mn-cs"/>
              </a:rPr>
              <a:t>15</a:t>
            </a:r>
            <a:r>
              <a:rPr lang="en-US" sz="1200" b="0" i="0" kern="1200" dirty="0" smtClean="0">
                <a:solidFill>
                  <a:schemeClr val="tx1"/>
                </a:solidFill>
                <a:effectLst/>
                <a:latin typeface="+mn-lt"/>
                <a:ea typeface="+mn-ea"/>
                <a:cs typeface="+mn-cs"/>
              </a:rPr>
              <a:t> During the average waking day, these two systems should be fairly well balanced.</a:t>
            </a:r>
            <a:r>
              <a:rPr lang="en-US" sz="1200" b="0" i="0" kern="1200" baseline="30000" dirty="0" smtClean="0">
                <a:solidFill>
                  <a:schemeClr val="tx1"/>
                </a:solidFill>
                <a:effectLst/>
                <a:latin typeface="+mn-lt"/>
                <a:ea typeface="+mn-ea"/>
                <a:cs typeface="+mn-cs"/>
              </a:rPr>
              <a:t>8,9</a:t>
            </a:r>
            <a:r>
              <a:rPr lang="en-US" sz="1200" b="0" i="0" kern="1200" dirty="0" smtClean="0">
                <a:solidFill>
                  <a:schemeClr val="tx1"/>
                </a:solidFill>
                <a:effectLst/>
                <a:latin typeface="+mn-lt"/>
                <a:ea typeface="+mn-ea"/>
                <a:cs typeface="+mn-cs"/>
              </a:rPr>
              <a:t> However, if the balance shifts to being too SNS dominant, than we often will see signs and symptoms such as high blood pressure, muscle cramps, nervousness, indigestion, heart burn and insomnia. Factors that can shift the ANS into this state are: pain, mental/emotional stress, certain medications and trauma, to name a few.</a:t>
            </a:r>
            <a:r>
              <a:rPr lang="en-US" sz="1200" b="0" i="0" kern="1200" baseline="30000" dirty="0" smtClean="0">
                <a:solidFill>
                  <a:schemeClr val="tx1"/>
                </a:solidFill>
                <a:effectLst/>
                <a:latin typeface="+mn-lt"/>
                <a:ea typeface="+mn-ea"/>
                <a:cs typeface="+mn-cs"/>
              </a:rPr>
              <a:t>16</a:t>
            </a:r>
            <a:r>
              <a:rPr lang="en-US" sz="1200" b="0" i="0" kern="1200" dirty="0" smtClean="0">
                <a:solidFill>
                  <a:schemeClr val="tx1"/>
                </a:solidFill>
                <a:effectLst/>
                <a:latin typeface="+mn-lt"/>
                <a:ea typeface="+mn-ea"/>
                <a:cs typeface="+mn-cs"/>
              </a:rPr>
              <a:t> On the other hand, if the system shifts to being too PSNS dominant, then we will likely see conditions such as: acid reflux disease, fibromyalgia, chronic fatigue, and in severe cases, the inability to mount a healing response. In the average chiropractic office, knowing the resting balance of the ANS can be very useful in determining whether the patient is really in pain or is malingering, whether the pain is chronic/psychological in nature or acute from the suspected cause, and whether the treatment being given is actually improving the ANS balance or simply masking symptoms, the "chiropractic </a:t>
            </a:r>
            <a:r>
              <a:rPr lang="en-US" sz="1200" b="0" i="0" kern="1200" dirty="0" err="1" smtClean="0">
                <a:solidFill>
                  <a:schemeClr val="tx1"/>
                </a:solidFill>
                <a:effectLst/>
                <a:latin typeface="+mn-lt"/>
                <a:ea typeface="+mn-ea"/>
                <a:cs typeface="+mn-cs"/>
              </a:rPr>
              <a:t>aspirin."</a:t>
            </a:r>
            <a:r>
              <a:rPr lang="en-US" sz="1400" baseline="0" dirty="0" err="1" smtClean="0"/>
              <a:t>The</a:t>
            </a:r>
            <a:r>
              <a:rPr lang="en-US" sz="1400" baseline="0" dirty="0" smtClean="0"/>
              <a:t> app and mobile platform serves as a real time detection device and as a data collection platform that utilizes 3</a:t>
            </a:r>
            <a:r>
              <a:rPr lang="en-US" sz="1400" baseline="30000" dirty="0" smtClean="0"/>
              <a:t>rd</a:t>
            </a:r>
            <a:r>
              <a:rPr lang="en-US" sz="1400" baseline="0" dirty="0" smtClean="0"/>
              <a:t> party sensors and heart rate monitors.</a:t>
            </a:r>
          </a:p>
          <a:p>
            <a:pPr lvl="1">
              <a:buClr>
                <a:srgbClr val="1F3279"/>
              </a:buClr>
              <a:buFont typeface="Wingdings" pitchFamily="2" charset="2"/>
              <a:buChar char="§"/>
            </a:pPr>
            <a:r>
              <a:rPr lang="en-US" sz="1200" b="0" i="0" kern="1200" dirty="0" smtClean="0">
                <a:solidFill>
                  <a:schemeClr val="tx1"/>
                </a:solidFill>
                <a:effectLst/>
                <a:latin typeface="+mn-lt"/>
                <a:ea typeface="+mn-ea"/>
                <a:cs typeface="+mn-cs"/>
              </a:rPr>
              <a:t>Now that we have looked ANS balance, let's look at how ANS activity translates into real world practice. In HRV testing, ANS activity is commonly measured on a composite scale from 0 through 150. The scale is a composite of multiple studies that address the normal values for HRV in different age groups.</a:t>
            </a:r>
            <a:r>
              <a:rPr lang="en-US" sz="1200" b="0" i="0" kern="1200" baseline="30000" dirty="0" smtClean="0">
                <a:solidFill>
                  <a:schemeClr val="tx1"/>
                </a:solidFill>
                <a:effectLst/>
                <a:latin typeface="+mn-lt"/>
                <a:ea typeface="+mn-ea"/>
                <a:cs typeface="+mn-cs"/>
              </a:rPr>
              <a:t>17</a:t>
            </a:r>
            <a:r>
              <a:rPr lang="en-US" sz="1200" b="0" i="0" kern="1200" dirty="0" smtClean="0">
                <a:solidFill>
                  <a:schemeClr val="tx1"/>
                </a:solidFill>
                <a:effectLst/>
                <a:latin typeface="+mn-lt"/>
                <a:ea typeface="+mn-ea"/>
                <a:cs typeface="+mn-cs"/>
              </a:rPr>
              <a:t> HRV values tend to decrease with age. ANS activity is often used to assess the health of the nervous system. Low ANS activity relates to a less healthy nervous system and can be used a predictor for Type II diabetes, and heart disease.8 However, in a chiropractic practice, ANS activity is often used as a predictor of adaptability. In other words, it can tell the doctor how well is this patient going to respond to chiropractic care. For example, a low ANS activity tends to indicate less ability for the nervous system to adapt and can indicate the need to proceed slower in the beginning of care to prevent the patient from getting much worse before improvement occurs. It can also be a valuable indicator of improvement in the patient's condition long before the symptoms have resolved.</a:t>
            </a:r>
          </a:p>
          <a:p>
            <a:pPr lvl="1">
              <a:buClr>
                <a:srgbClr val="1F3279"/>
              </a:buClr>
              <a:buFont typeface="Wingdings" pitchFamily="2" charset="2"/>
              <a:buChar char="§"/>
            </a:pPr>
            <a:r>
              <a:rPr lang="en-US" sz="1400" baseline="0" dirty="0" smtClean="0"/>
              <a:t>A rich and graphical tool suite brings the data to life with application specific functionality and user interfaces</a:t>
            </a:r>
          </a:p>
          <a:p>
            <a:pPr lvl="1">
              <a:buClr>
                <a:srgbClr val="1F3279"/>
              </a:buClr>
              <a:buFont typeface="Wingdings" pitchFamily="2" charset="2"/>
              <a:buChar char="§"/>
            </a:pPr>
            <a:endParaRPr lang="en-US" sz="1400" baseline="0" dirty="0" smtClean="0"/>
          </a:p>
          <a:p>
            <a:pPr lvl="1">
              <a:buClr>
                <a:srgbClr val="1F3279"/>
              </a:buClr>
              <a:buFont typeface="Wingdings" pitchFamily="2" charset="2"/>
              <a:buChar char="§"/>
            </a:pPr>
            <a:endParaRPr lang="en-US" sz="1400" baseline="0" dirty="0" smtClean="0"/>
          </a:p>
        </p:txBody>
      </p:sp>
      <p:sp>
        <p:nvSpPr>
          <p:cNvPr id="4" name="Slide Number Placeholder 3"/>
          <p:cNvSpPr>
            <a:spLocks noGrp="1"/>
          </p:cNvSpPr>
          <p:nvPr>
            <p:ph type="sldNum" sz="quarter" idx="10"/>
          </p:nvPr>
        </p:nvSpPr>
        <p:spPr/>
        <p:txBody>
          <a:bodyPr/>
          <a:lstStyle/>
          <a:p>
            <a:fld id="{C9F90C93-9A62-D44D-B723-EC7E0BF55175}" type="slidenum">
              <a:rPr lang="en-US" smtClean="0"/>
              <a:pPr/>
              <a:t>3</a:t>
            </a:fld>
            <a:endParaRPr lang="en-US" dirty="0"/>
          </a:p>
        </p:txBody>
      </p:sp>
    </p:spTree>
    <p:extLst>
      <p:ext uri="{BB962C8B-B14F-4D97-AF65-F5344CB8AC3E}">
        <p14:creationId xmlns:p14="http://schemas.microsoft.com/office/powerpoint/2010/main" val="2258047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rgbClr val="1F3279"/>
              </a:buClr>
              <a:buFont typeface="Wingdings" pitchFamily="2" charset="2"/>
              <a:buChar char="§"/>
            </a:pPr>
            <a:r>
              <a:rPr lang="en-US" sz="1200" b="0" i="0" kern="1200" dirty="0" smtClean="0">
                <a:solidFill>
                  <a:schemeClr val="tx1"/>
                </a:solidFill>
                <a:effectLst/>
                <a:latin typeface="+mn-lt"/>
                <a:ea typeface="+mn-ea"/>
                <a:cs typeface="+mn-cs"/>
              </a:rPr>
              <a:t>As chiropractors we understand that subluxations alter the tone of the ANS. Sympathetic tone can increase, PS, vagal tone will be altered under the strain of persistent stress and eventual subluxation. We also understand how to interact with the ANS with specific adjustments. We see this imbalance and change in patient’s vitality all the </a:t>
            </a:r>
            <a:r>
              <a:rPr lang="en-US" sz="1200" b="0" i="0" kern="1200" dirty="0" err="1" smtClean="0">
                <a:solidFill>
                  <a:schemeClr val="tx1"/>
                </a:solidFill>
                <a:effectLst/>
                <a:latin typeface="+mn-lt"/>
                <a:ea typeface="+mn-ea"/>
                <a:cs typeface="+mn-cs"/>
              </a:rPr>
              <a:t>time.</a:t>
            </a:r>
            <a:r>
              <a:rPr lang="en-US" sz="1400" baseline="0" dirty="0" err="1" smtClean="0"/>
              <a:t>While</a:t>
            </a:r>
            <a:r>
              <a:rPr lang="en-US" sz="1400" baseline="0" dirty="0" smtClean="0"/>
              <a:t> we develop apps as part of our product, we are a software technology company</a:t>
            </a:r>
          </a:p>
          <a:p>
            <a:pPr lvl="1">
              <a:buClr>
                <a:srgbClr val="1F3279"/>
              </a:buClr>
              <a:buFont typeface="Wingdings" pitchFamily="2" charset="2"/>
              <a:buChar char="§"/>
            </a:pPr>
            <a:r>
              <a:rPr lang="en-US" sz="1200" b="0" i="0" kern="1200" dirty="0" smtClean="0">
                <a:solidFill>
                  <a:schemeClr val="tx1"/>
                </a:solidFill>
                <a:effectLst/>
                <a:latin typeface="+mn-lt"/>
                <a:ea typeface="+mn-ea"/>
                <a:cs typeface="+mn-cs"/>
              </a:rPr>
              <a:t>HRV testing in a chiropractic setting most commonly evaluates two things: ANS activity and sympathetic/parasympathetic balance. Let's investigate the ANS balance issue first. In general, the sympathetic nervous system (SNS) speeds up bodily processes and is responsible for the "fight or flight" response that most of us are familiar with.</a:t>
            </a:r>
            <a:r>
              <a:rPr lang="en-US" sz="1200" b="0" i="0" kern="1200" baseline="30000" dirty="0" smtClean="0">
                <a:solidFill>
                  <a:schemeClr val="tx1"/>
                </a:solidFill>
                <a:effectLst/>
                <a:latin typeface="+mn-lt"/>
                <a:ea typeface="+mn-ea"/>
                <a:cs typeface="+mn-cs"/>
              </a:rPr>
              <a:t>11</a:t>
            </a:r>
            <a:r>
              <a:rPr lang="en-US" sz="1200" b="0" i="0" kern="1200" dirty="0" smtClean="0">
                <a:solidFill>
                  <a:schemeClr val="tx1"/>
                </a:solidFill>
                <a:effectLst/>
                <a:latin typeface="+mn-lt"/>
                <a:ea typeface="+mn-ea"/>
                <a:cs typeface="+mn-cs"/>
              </a:rPr>
              <a:t> The parasympathetic nervous system (PSNS) slows down most bodily process and is mostly responsible for producing states of rest, or the "rest and digest response."</a:t>
            </a:r>
            <a:r>
              <a:rPr lang="en-US" sz="1200" b="0" i="0" kern="1200" baseline="30000" dirty="0" smtClean="0">
                <a:solidFill>
                  <a:schemeClr val="tx1"/>
                </a:solidFill>
                <a:effectLst/>
                <a:latin typeface="+mn-lt"/>
                <a:ea typeface="+mn-ea"/>
                <a:cs typeface="+mn-cs"/>
              </a:rPr>
              <a:t>15</a:t>
            </a:r>
            <a:r>
              <a:rPr lang="en-US" sz="1200" b="0" i="0" kern="1200" dirty="0" smtClean="0">
                <a:solidFill>
                  <a:schemeClr val="tx1"/>
                </a:solidFill>
                <a:effectLst/>
                <a:latin typeface="+mn-lt"/>
                <a:ea typeface="+mn-ea"/>
                <a:cs typeface="+mn-cs"/>
              </a:rPr>
              <a:t> During the average waking day, these two systems should be fairly well balanced.</a:t>
            </a:r>
            <a:r>
              <a:rPr lang="en-US" sz="1200" b="0" i="0" kern="1200" baseline="30000" dirty="0" smtClean="0">
                <a:solidFill>
                  <a:schemeClr val="tx1"/>
                </a:solidFill>
                <a:effectLst/>
                <a:latin typeface="+mn-lt"/>
                <a:ea typeface="+mn-ea"/>
                <a:cs typeface="+mn-cs"/>
              </a:rPr>
              <a:t>8,9</a:t>
            </a:r>
            <a:r>
              <a:rPr lang="en-US" sz="1200" b="0" i="0" kern="1200" dirty="0" smtClean="0">
                <a:solidFill>
                  <a:schemeClr val="tx1"/>
                </a:solidFill>
                <a:effectLst/>
                <a:latin typeface="+mn-lt"/>
                <a:ea typeface="+mn-ea"/>
                <a:cs typeface="+mn-cs"/>
              </a:rPr>
              <a:t> However, if the balance shifts to being too SNS dominant, than we often will see signs and symptoms such as high blood pressure, muscle cramps, nervousness, indigestion, heart burn and insomnia. Factors that can shift the ANS into this state are: pain, mental/emotional stress, certain medications and trauma, to name a few.</a:t>
            </a:r>
            <a:r>
              <a:rPr lang="en-US" sz="1200" b="0" i="0" kern="1200" baseline="30000" dirty="0" smtClean="0">
                <a:solidFill>
                  <a:schemeClr val="tx1"/>
                </a:solidFill>
                <a:effectLst/>
                <a:latin typeface="+mn-lt"/>
                <a:ea typeface="+mn-ea"/>
                <a:cs typeface="+mn-cs"/>
              </a:rPr>
              <a:t>16</a:t>
            </a:r>
            <a:r>
              <a:rPr lang="en-US" sz="1200" b="0" i="0" kern="1200" dirty="0" smtClean="0">
                <a:solidFill>
                  <a:schemeClr val="tx1"/>
                </a:solidFill>
                <a:effectLst/>
                <a:latin typeface="+mn-lt"/>
                <a:ea typeface="+mn-ea"/>
                <a:cs typeface="+mn-cs"/>
              </a:rPr>
              <a:t> On the other hand, if the system shifts to being too PSNS dominant, then we will likely see conditions such as: acid reflux disease, fibromyalgia, chronic fatigue, and in severe cases, the inability to mount a healing response. In the average chiropractic office, knowing the resting balance of the ANS can be very useful in determining whether the patient is really in pain or is malingering, whether the pain is chronic/psychological in nature or acute from the suspected cause, and whether the treatment being given is actually improving the ANS balance or simply masking symptoms, the "chiropractic </a:t>
            </a:r>
            <a:r>
              <a:rPr lang="en-US" sz="1200" b="0" i="0" kern="1200" dirty="0" err="1" smtClean="0">
                <a:solidFill>
                  <a:schemeClr val="tx1"/>
                </a:solidFill>
                <a:effectLst/>
                <a:latin typeface="+mn-lt"/>
                <a:ea typeface="+mn-ea"/>
                <a:cs typeface="+mn-cs"/>
              </a:rPr>
              <a:t>aspirin."</a:t>
            </a:r>
            <a:r>
              <a:rPr lang="en-US" sz="1400" baseline="0" dirty="0" err="1" smtClean="0"/>
              <a:t>The</a:t>
            </a:r>
            <a:r>
              <a:rPr lang="en-US" sz="1400" baseline="0" dirty="0" smtClean="0"/>
              <a:t> app and mobile platform serves as a real time detection device and as a data collection platform that utilizes 3</a:t>
            </a:r>
            <a:r>
              <a:rPr lang="en-US" sz="1400" baseline="30000" dirty="0" smtClean="0"/>
              <a:t>rd</a:t>
            </a:r>
            <a:r>
              <a:rPr lang="en-US" sz="1400" baseline="0" dirty="0" smtClean="0"/>
              <a:t> party sensors and heart rate monitors.</a:t>
            </a:r>
          </a:p>
          <a:p>
            <a:pPr lvl="1">
              <a:buClr>
                <a:srgbClr val="1F3279"/>
              </a:buClr>
              <a:buFont typeface="Wingdings" pitchFamily="2" charset="2"/>
              <a:buChar char="§"/>
            </a:pPr>
            <a:r>
              <a:rPr lang="en-US" sz="1200" b="0" i="0" kern="1200" dirty="0" smtClean="0">
                <a:solidFill>
                  <a:schemeClr val="tx1"/>
                </a:solidFill>
                <a:effectLst/>
                <a:latin typeface="+mn-lt"/>
                <a:ea typeface="+mn-ea"/>
                <a:cs typeface="+mn-cs"/>
              </a:rPr>
              <a:t>Now that we have looked ANS balance, let's look at how ANS activity translates into real world practice. In HRV testing, ANS activity is commonly measured on a composite scale from 0 through 150. The scale is a composite of multiple studies that address the normal values for HRV in different age groups.</a:t>
            </a:r>
            <a:r>
              <a:rPr lang="en-US" sz="1200" b="0" i="0" kern="1200" baseline="30000" dirty="0" smtClean="0">
                <a:solidFill>
                  <a:schemeClr val="tx1"/>
                </a:solidFill>
                <a:effectLst/>
                <a:latin typeface="+mn-lt"/>
                <a:ea typeface="+mn-ea"/>
                <a:cs typeface="+mn-cs"/>
              </a:rPr>
              <a:t>17</a:t>
            </a:r>
            <a:r>
              <a:rPr lang="en-US" sz="1200" b="0" i="0" kern="1200" dirty="0" smtClean="0">
                <a:solidFill>
                  <a:schemeClr val="tx1"/>
                </a:solidFill>
                <a:effectLst/>
                <a:latin typeface="+mn-lt"/>
                <a:ea typeface="+mn-ea"/>
                <a:cs typeface="+mn-cs"/>
              </a:rPr>
              <a:t> HRV values tend to decrease with age. ANS activity is often used to assess the health of the nervous system. Low ANS activity relates to a less healthy nervous system and can be used a predictor for Type II diabetes, and heart disease.8 However, in a chiropractic practice, ANS activity is often used as a predictor of adaptability. In other words, it can tell the doctor how well is this patient going to respond to chiropractic care. For example, a low ANS activity tends to indicate less ability for the nervous system to adapt and can indicate the need to proceed slower in the beginning of care to prevent the patient from getting much worse before improvement occurs. It can also be a valuable indicator of improvement in the patient's condition long before the symptoms have resolved.</a:t>
            </a:r>
          </a:p>
          <a:p>
            <a:pPr lvl="1">
              <a:buClr>
                <a:srgbClr val="1F3279"/>
              </a:buClr>
              <a:buFont typeface="Wingdings" pitchFamily="2" charset="2"/>
              <a:buChar char="§"/>
            </a:pPr>
            <a:r>
              <a:rPr lang="en-US" sz="1200" b="0" i="0" kern="1200" dirty="0" smtClean="0">
                <a:solidFill>
                  <a:schemeClr val="tx1"/>
                </a:solidFill>
                <a:effectLst/>
                <a:latin typeface="+mn-lt"/>
                <a:ea typeface="+mn-ea"/>
                <a:cs typeface="+mn-cs"/>
              </a:rPr>
              <a:t>Aberrances in Autonomic Cardiovascular Regulation in Fibromyalgia Syndrome and Their Relevance for Clinical Pain Reports-Psychosomatic Medicine 2010 May 13) Specifically there was low power in all HRV bands suggesting reduced Sympathetic and Parasympathetic influence of cardiovascular regulation. In other words, the Autonomic Nervous System (ANS) appears to be "turned down" in Fibromyalgia. And when stressed with an Arithmetic task it didn't "turn on" as much as expected. No wonder it's so hard for patients with Fibromyalgia to "rise to the occasion" and meet the challenges of life, one of the core regulatory systems in the body isn't working well. Another interesting fact was that there was evidence of reduced </a:t>
            </a:r>
            <a:r>
              <a:rPr lang="en-US" sz="1200" b="0" i="0" kern="1200" dirty="0" err="1" smtClean="0">
                <a:solidFill>
                  <a:schemeClr val="tx1"/>
                </a:solidFill>
                <a:effectLst/>
                <a:latin typeface="+mn-lt"/>
                <a:ea typeface="+mn-ea"/>
                <a:cs typeface="+mn-cs"/>
              </a:rPr>
              <a:t>baro</a:t>
            </a:r>
            <a:r>
              <a:rPr lang="en-US" sz="1200" b="0" i="0" kern="1200" dirty="0" smtClean="0">
                <a:solidFill>
                  <a:schemeClr val="tx1"/>
                </a:solidFill>
                <a:effectLst/>
                <a:latin typeface="+mn-lt"/>
                <a:ea typeface="+mn-ea"/>
                <a:cs typeface="+mn-cs"/>
              </a:rPr>
              <a:t>-receptor sensitivity and function (pressure sensitive receptor which is critical in the regulation of blood pressure and several other functions.. When the </a:t>
            </a:r>
            <a:r>
              <a:rPr lang="en-US" sz="1200" b="0" i="0" kern="1200" dirty="0" err="1" smtClean="0">
                <a:solidFill>
                  <a:schemeClr val="tx1"/>
                </a:solidFill>
                <a:effectLst/>
                <a:latin typeface="+mn-lt"/>
                <a:ea typeface="+mn-ea"/>
                <a:cs typeface="+mn-cs"/>
              </a:rPr>
              <a:t>baro</a:t>
            </a:r>
            <a:r>
              <a:rPr lang="en-US" sz="1200" b="0" i="0" kern="1200" dirty="0" smtClean="0">
                <a:solidFill>
                  <a:schemeClr val="tx1"/>
                </a:solidFill>
                <a:effectLst/>
                <a:latin typeface="+mn-lt"/>
                <a:ea typeface="+mn-ea"/>
                <a:cs typeface="+mn-cs"/>
              </a:rPr>
              <a:t>-receptor is functioning normally it inhibits pain signals traveling from the body up to the brain.) As expected, in Fibromyalgia patients with decreased </a:t>
            </a:r>
            <a:r>
              <a:rPr lang="en-US" sz="1200" b="0" i="0" kern="1200" dirty="0" err="1" smtClean="0">
                <a:solidFill>
                  <a:schemeClr val="tx1"/>
                </a:solidFill>
                <a:effectLst/>
                <a:latin typeface="+mn-lt"/>
                <a:ea typeface="+mn-ea"/>
                <a:cs typeface="+mn-cs"/>
              </a:rPr>
              <a:t>baro</a:t>
            </a:r>
            <a:r>
              <a:rPr lang="en-US" sz="1200" b="0" i="0" kern="1200" dirty="0" smtClean="0">
                <a:solidFill>
                  <a:schemeClr val="tx1"/>
                </a:solidFill>
                <a:effectLst/>
                <a:latin typeface="+mn-lt"/>
                <a:ea typeface="+mn-ea"/>
                <a:cs typeface="+mn-cs"/>
              </a:rPr>
              <a:t>-receptor function, there was a correlation with increased pain, reflecting a loss of the normal pain dampening effect of intact </a:t>
            </a:r>
            <a:r>
              <a:rPr lang="en-US" sz="1200" b="0" i="0" kern="1200" dirty="0" err="1" smtClean="0">
                <a:solidFill>
                  <a:schemeClr val="tx1"/>
                </a:solidFill>
                <a:effectLst/>
                <a:latin typeface="+mn-lt"/>
                <a:ea typeface="+mn-ea"/>
                <a:cs typeface="+mn-cs"/>
              </a:rPr>
              <a:t>baro</a:t>
            </a:r>
            <a:r>
              <a:rPr lang="en-US" sz="1200" b="0" i="0" kern="1200" dirty="0" smtClean="0">
                <a:solidFill>
                  <a:schemeClr val="tx1"/>
                </a:solidFill>
                <a:effectLst/>
                <a:latin typeface="+mn-lt"/>
                <a:ea typeface="+mn-ea"/>
                <a:cs typeface="+mn-cs"/>
              </a:rPr>
              <a:t>-receptor function.</a:t>
            </a:r>
            <a:r>
              <a:rPr lang="en-US" sz="1400" dirty="0" smtClean="0"/>
              <a:t/>
            </a:r>
            <a:br>
              <a:rPr lang="en-US" sz="1400" dirty="0" smtClean="0"/>
            </a:br>
            <a:r>
              <a:rPr lang="en-US" sz="1200" b="0" i="0" kern="1200" dirty="0" smtClean="0">
                <a:solidFill>
                  <a:schemeClr val="tx1"/>
                </a:solidFill>
                <a:effectLst/>
                <a:latin typeface="+mn-lt"/>
                <a:ea typeface="+mn-ea"/>
                <a:cs typeface="+mn-cs"/>
              </a:rPr>
              <a:t>This raises an exciting possibility for clinical intervention. Given that practice with HRV Biofeedback can increase </a:t>
            </a:r>
            <a:r>
              <a:rPr lang="en-US" sz="1200" b="0" i="0" kern="1200" dirty="0" err="1" smtClean="0">
                <a:solidFill>
                  <a:schemeClr val="tx1"/>
                </a:solidFill>
                <a:effectLst/>
                <a:latin typeface="+mn-lt"/>
                <a:ea typeface="+mn-ea"/>
                <a:cs typeface="+mn-cs"/>
              </a:rPr>
              <a:t>baro</a:t>
            </a:r>
            <a:r>
              <a:rPr lang="en-US" sz="1200" b="0" i="0" kern="1200" dirty="0" smtClean="0">
                <a:solidFill>
                  <a:schemeClr val="tx1"/>
                </a:solidFill>
                <a:effectLst/>
                <a:latin typeface="+mn-lt"/>
                <a:ea typeface="+mn-ea"/>
                <a:cs typeface="+mn-cs"/>
              </a:rPr>
              <a:t>-receptor sensitivity (a primary mechanism in treatment of high blood pressure with HRV) perhaps it can reduce pain through this powerful central mechanism. (This same mechanism may help to explain why exercise is helpful in Fibromyalgia since exercise also improves </a:t>
            </a:r>
            <a:r>
              <a:rPr lang="en-US" sz="1200" b="0" i="0" kern="1200" dirty="0" err="1" smtClean="0">
                <a:solidFill>
                  <a:schemeClr val="tx1"/>
                </a:solidFill>
                <a:effectLst/>
                <a:latin typeface="+mn-lt"/>
                <a:ea typeface="+mn-ea"/>
                <a:cs typeface="+mn-cs"/>
              </a:rPr>
              <a:t>baro</a:t>
            </a:r>
            <a:r>
              <a:rPr lang="en-US" sz="1200" b="0" i="0" kern="1200" dirty="0" smtClean="0">
                <a:solidFill>
                  <a:schemeClr val="tx1"/>
                </a:solidFill>
                <a:effectLst/>
                <a:latin typeface="+mn-lt"/>
                <a:ea typeface="+mn-ea"/>
                <a:cs typeface="+mn-cs"/>
              </a:rPr>
              <a:t> receptor function.)</a:t>
            </a:r>
          </a:p>
          <a:p>
            <a:pPr lvl="1">
              <a:buClr>
                <a:srgbClr val="1F3279"/>
              </a:buClr>
              <a:buFont typeface="Wingdings" pitchFamily="2" charset="2"/>
              <a:buChar char="§"/>
            </a:pPr>
            <a:r>
              <a:rPr lang="en-US" sz="1200" b="0" i="0" kern="1200" dirty="0" smtClean="0">
                <a:solidFill>
                  <a:schemeClr val="tx1"/>
                </a:solidFill>
                <a:effectLst/>
                <a:latin typeface="+mn-lt"/>
                <a:ea typeface="+mn-ea"/>
                <a:cs typeface="+mn-cs"/>
              </a:rPr>
              <a:t>a clear pattern of sympathetic abnormalities in FM emerges: basal sympathetic hyperactivity accompanied by blunted sympathetic response to different types of stressors. This</a:t>
            </a:r>
            <a:r>
              <a:rPr lang="en-US" sz="1200" b="0" i="0" kern="1200" baseline="0" dirty="0" smtClean="0">
                <a:solidFill>
                  <a:schemeClr val="tx1"/>
                </a:solidFill>
                <a:effectLst/>
                <a:latin typeface="+mn-lt"/>
                <a:ea typeface="+mn-ea"/>
                <a:cs typeface="+mn-cs"/>
              </a:rPr>
              <a:t> goes with irritable bowel syndrome.</a:t>
            </a:r>
            <a:endParaRPr lang="en-US" sz="1400" baseline="0" dirty="0" smtClean="0"/>
          </a:p>
          <a:p>
            <a:pPr lvl="1">
              <a:buClr>
                <a:srgbClr val="1F3279"/>
              </a:buClr>
              <a:buFont typeface="Wingdings" pitchFamily="2" charset="2"/>
              <a:buChar char="§"/>
            </a:pPr>
            <a:endParaRPr lang="en-US" sz="1400" baseline="0" dirty="0" smtClean="0"/>
          </a:p>
        </p:txBody>
      </p:sp>
      <p:sp>
        <p:nvSpPr>
          <p:cNvPr id="4" name="Slide Number Placeholder 3"/>
          <p:cNvSpPr>
            <a:spLocks noGrp="1"/>
          </p:cNvSpPr>
          <p:nvPr>
            <p:ph type="sldNum" sz="quarter" idx="10"/>
          </p:nvPr>
        </p:nvSpPr>
        <p:spPr/>
        <p:txBody>
          <a:bodyPr/>
          <a:lstStyle/>
          <a:p>
            <a:fld id="{C9F90C93-9A62-D44D-B723-EC7E0BF55175}" type="slidenum">
              <a:rPr lang="en-US" smtClean="0"/>
              <a:pPr/>
              <a:t>4</a:t>
            </a:fld>
            <a:endParaRPr lang="en-US" dirty="0"/>
          </a:p>
        </p:txBody>
      </p:sp>
    </p:spTree>
    <p:extLst>
      <p:ext uri="{BB962C8B-B14F-4D97-AF65-F5344CB8AC3E}">
        <p14:creationId xmlns:p14="http://schemas.microsoft.com/office/powerpoint/2010/main" val="2258047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rgbClr val="1F3279"/>
              </a:buClr>
              <a:buFont typeface="Wingdings" pitchFamily="2" charset="2"/>
              <a:buChar char="§"/>
            </a:pPr>
            <a:r>
              <a:rPr lang="en-US" sz="1400" dirty="0" smtClean="0"/>
              <a:t>The SWH solution includes</a:t>
            </a:r>
            <a:r>
              <a:rPr lang="en-US" sz="1400" baseline="0" dirty="0" smtClean="0"/>
              <a:t> mobile applications that utilize existing and emerging vital sign sensor devices and clothing</a:t>
            </a:r>
          </a:p>
          <a:p>
            <a:pPr lvl="1">
              <a:buClr>
                <a:srgbClr val="1F3279"/>
              </a:buClr>
              <a:buFont typeface="Wingdings" pitchFamily="2" charset="2"/>
              <a:buChar char="§"/>
            </a:pPr>
            <a:r>
              <a:rPr lang="en-US" sz="1400" baseline="0" dirty="0" smtClean="0"/>
              <a:t>Our first mobile app, </a:t>
            </a:r>
            <a:r>
              <a:rPr lang="en-US" sz="1400" baseline="0" dirty="0" err="1" smtClean="0"/>
              <a:t>SweetBeat</a:t>
            </a:r>
            <a:r>
              <a:rPr lang="en-US" sz="1400" baseline="0" dirty="0" smtClean="0"/>
              <a:t>, is a stress detection and management app and forms the basis for our suite of health monitoring and diagnostic mobile apps</a:t>
            </a:r>
          </a:p>
          <a:p>
            <a:pPr lvl="1">
              <a:buClr>
                <a:srgbClr val="1F3279"/>
              </a:buClr>
              <a:buFont typeface="Wingdings" pitchFamily="2" charset="2"/>
              <a:buChar char="§"/>
            </a:pPr>
            <a:r>
              <a:rPr lang="en-US" sz="1400" baseline="0" dirty="0" smtClean="0"/>
              <a:t>Our web and database solutions provide applications for individuals and health professionals to analyze and track vital signs and form diagnosis for disease</a:t>
            </a:r>
          </a:p>
          <a:p>
            <a:pPr lvl="1">
              <a:buClr>
                <a:srgbClr val="1F3279"/>
              </a:buClr>
              <a:buFont typeface="Wingdings" pitchFamily="2" charset="2"/>
              <a:buChar char="§"/>
            </a:pPr>
            <a:r>
              <a:rPr lang="en-US" sz="1400" baseline="0" dirty="0" smtClean="0"/>
              <a:t>Our database mining solutions will evolve into modules that integrate seamlessly into existing and established EHR and Wellness software packages</a:t>
            </a:r>
          </a:p>
          <a:p>
            <a:pPr lvl="1">
              <a:buClr>
                <a:srgbClr val="1F3279"/>
              </a:buClr>
              <a:buFont typeface="Wingdings" pitchFamily="2" charset="2"/>
              <a:buChar char="§"/>
            </a:pPr>
            <a:r>
              <a:rPr lang="en-US" sz="1400" baseline="0" dirty="0" smtClean="0"/>
              <a:t>We currently use AWS cloud computing for scalable and secure data storage and compute resources</a:t>
            </a:r>
          </a:p>
          <a:p>
            <a:pPr lvl="0"/>
            <a:endParaRPr lang="en-US" sz="2000" dirty="0" smtClean="0"/>
          </a:p>
          <a:p>
            <a:pPr lvl="0"/>
            <a:endParaRPr lang="en-US" sz="2000" dirty="0" smtClean="0"/>
          </a:p>
          <a:p>
            <a:pPr lvl="0"/>
            <a:r>
              <a:rPr lang="en-US" sz="2000" dirty="0" smtClean="0"/>
              <a:t>Leverage emerging mobile platforms, biosensors and cloud computing to develop affordable and accessible health monitoring solutions</a:t>
            </a:r>
          </a:p>
          <a:p>
            <a:r>
              <a:rPr lang="en-US" sz="2000" dirty="0" err="1" smtClean="0"/>
              <a:t>SweetWater</a:t>
            </a:r>
            <a:r>
              <a:rPr lang="en-US" sz="2000" dirty="0" smtClean="0"/>
              <a:t> provides a cost effective solution for remote patient monitoring as well as individual wellness and health improvement monitoring</a:t>
            </a:r>
          </a:p>
          <a:p>
            <a:pPr lvl="0"/>
            <a:r>
              <a:rPr lang="en-US" sz="2000" dirty="0" smtClean="0"/>
              <a:t>The </a:t>
            </a:r>
            <a:r>
              <a:rPr lang="en-US" sz="2000" dirty="0" err="1" smtClean="0"/>
              <a:t>SweetWater</a:t>
            </a:r>
            <a:r>
              <a:rPr lang="en-US" sz="2000" dirty="0" smtClean="0"/>
              <a:t> solution provides a non-invasive, ongoing means of measuring the efficacy of wellness initiatives as well as employee compliance with corporate wellness programs</a:t>
            </a:r>
          </a:p>
          <a:p>
            <a:r>
              <a:rPr lang="en-US" sz="2000" dirty="0" smtClean="0"/>
              <a:t>The state of the ANS and thus HRV can be used in diagnosis and monitoring of treatment effectiveness for a variety of conditions such as:</a:t>
            </a:r>
            <a:r>
              <a:rPr lang="en-US" dirty="0" smtClean="0"/>
              <a:t>      </a:t>
            </a:r>
          </a:p>
          <a:p>
            <a:pPr lvl="2"/>
            <a:r>
              <a:rPr lang="en-US" sz="1600" dirty="0" smtClean="0"/>
              <a:t>Stress Anxiety, Panic Disorder and Depression        </a:t>
            </a:r>
          </a:p>
          <a:p>
            <a:pPr lvl="2"/>
            <a:r>
              <a:rPr lang="en-US" sz="1600" dirty="0" smtClean="0"/>
              <a:t>Heart Disease             </a:t>
            </a:r>
          </a:p>
          <a:p>
            <a:pPr lvl="2"/>
            <a:r>
              <a:rPr lang="en-US" sz="1600" dirty="0" smtClean="0"/>
              <a:t>Hypotension by infection onset in critically ill patients</a:t>
            </a:r>
          </a:p>
          <a:p>
            <a:pPr lvl="2"/>
            <a:r>
              <a:rPr lang="en-US" sz="1600" dirty="0" smtClean="0"/>
              <a:t>Early detection and ensuing treatment of autonomic neuropathy in diabetic patients</a:t>
            </a:r>
          </a:p>
          <a:p>
            <a:r>
              <a:rPr lang="en-US" sz="2000" dirty="0" smtClean="0"/>
              <a:t>Collection of raw ECG and Pulse data provides means for arrhythmia detection and vascular </a:t>
            </a:r>
            <a:r>
              <a:rPr lang="en-US" sz="2000" dirty="0" err="1" smtClean="0"/>
              <a:t>analysis</a:t>
            </a:r>
            <a:r>
              <a:rPr lang="en-US" dirty="0" err="1" smtClean="0"/>
              <a:t>ombining</a:t>
            </a:r>
            <a:r>
              <a:rPr lang="en-US" baseline="0" dirty="0" smtClean="0"/>
              <a:t> leading edge technologies with our own proprietary software to create and integrated consumer friendly mHealth monitoring and health improvement ecosystem</a:t>
            </a:r>
            <a:endParaRPr lang="en-US" dirty="0"/>
          </a:p>
        </p:txBody>
      </p:sp>
      <p:sp>
        <p:nvSpPr>
          <p:cNvPr id="4" name="Slide Number Placeholder 3"/>
          <p:cNvSpPr>
            <a:spLocks noGrp="1"/>
          </p:cNvSpPr>
          <p:nvPr>
            <p:ph type="sldNum" sz="quarter" idx="10"/>
          </p:nvPr>
        </p:nvSpPr>
        <p:spPr/>
        <p:txBody>
          <a:bodyPr/>
          <a:lstStyle/>
          <a:p>
            <a:fld id="{C9F90C93-9A62-D44D-B723-EC7E0BF55175}" type="slidenum">
              <a:rPr lang="en-US" smtClean="0"/>
              <a:pPr/>
              <a:t>5</a:t>
            </a:fld>
            <a:endParaRPr lang="en-US" dirty="0"/>
          </a:p>
        </p:txBody>
      </p:sp>
    </p:spTree>
    <p:extLst>
      <p:ext uri="{BB962C8B-B14F-4D97-AF65-F5344CB8AC3E}">
        <p14:creationId xmlns:p14="http://schemas.microsoft.com/office/powerpoint/2010/main" val="3417537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rgbClr val="1F3279"/>
              </a:buClr>
              <a:buFont typeface="Wingdings" pitchFamily="2" charset="2"/>
              <a:buChar char="§"/>
            </a:pPr>
            <a:r>
              <a:rPr lang="en-US" sz="1400" dirty="0" smtClean="0"/>
              <a:t>Jo</a:t>
            </a:r>
            <a:r>
              <a:rPr lang="en-US" sz="1400" baseline="0" dirty="0" smtClean="0"/>
              <a:t> Beth Dow and I founded SWH in Feb, 2011</a:t>
            </a:r>
          </a:p>
          <a:p>
            <a:pPr lvl="1">
              <a:buClr>
                <a:srgbClr val="1F3279"/>
              </a:buClr>
              <a:buFont typeface="Wingdings" pitchFamily="2" charset="2"/>
              <a:buChar char="§"/>
            </a:pPr>
            <a:r>
              <a:rPr lang="en-US" sz="1400" baseline="0" dirty="0" smtClean="0"/>
              <a:t>While we develop apps as part of our product, we are a software technology company</a:t>
            </a:r>
          </a:p>
          <a:p>
            <a:pPr lvl="1">
              <a:buClr>
                <a:srgbClr val="1F3279"/>
              </a:buClr>
              <a:buFont typeface="Wingdings" pitchFamily="2" charset="2"/>
              <a:buChar char="§"/>
            </a:pPr>
            <a:r>
              <a:rPr lang="en-US" sz="1400" baseline="0" dirty="0" smtClean="0"/>
              <a:t>Our mission is to analyze the patterns of the heart beat, known as Heart Rate Variability, AND the patterns of Heart Rate Variability to detect onset of specific conditions</a:t>
            </a:r>
          </a:p>
          <a:p>
            <a:pPr lvl="1">
              <a:buClr>
                <a:srgbClr val="1F3279"/>
              </a:buClr>
              <a:buFont typeface="Wingdings" pitchFamily="2" charset="2"/>
              <a:buChar char="§"/>
            </a:pPr>
            <a:r>
              <a:rPr lang="en-US" sz="1400" baseline="0" dirty="0" smtClean="0"/>
              <a:t>The app and mobile platform serves as a real time detection device and as a data collection platform that utilizes 3</a:t>
            </a:r>
            <a:r>
              <a:rPr lang="en-US" sz="1400" baseline="30000" dirty="0" smtClean="0"/>
              <a:t>rd</a:t>
            </a:r>
            <a:r>
              <a:rPr lang="en-US" sz="1400" baseline="0" dirty="0" smtClean="0"/>
              <a:t> party sensors and heart rate monitors.</a:t>
            </a:r>
          </a:p>
          <a:p>
            <a:pPr lvl="1">
              <a:buClr>
                <a:srgbClr val="1F3279"/>
              </a:buClr>
              <a:buFont typeface="Wingdings" pitchFamily="2" charset="2"/>
              <a:buChar char="§"/>
            </a:pPr>
            <a:r>
              <a:rPr lang="en-US" sz="1400" baseline="0" dirty="0" smtClean="0"/>
              <a:t>Our backend database is mined and advanced analytics are utilized to detect disease specific patterns in the data</a:t>
            </a:r>
          </a:p>
          <a:p>
            <a:pPr lvl="1">
              <a:buClr>
                <a:srgbClr val="1F3279"/>
              </a:buClr>
              <a:buFont typeface="Wingdings" pitchFamily="2" charset="2"/>
              <a:buChar char="§"/>
            </a:pPr>
            <a:r>
              <a:rPr lang="en-US" sz="1400" baseline="0" dirty="0" smtClean="0"/>
              <a:t>A rich and graphical tool suite brings the data to life with application specific functionality and user interfaces</a:t>
            </a:r>
          </a:p>
          <a:p>
            <a:pPr lvl="1">
              <a:buClr>
                <a:srgbClr val="1F3279"/>
              </a:buClr>
              <a:buFont typeface="Wingdings" pitchFamily="2" charset="2"/>
              <a:buChar char="§"/>
            </a:pPr>
            <a:endParaRPr lang="en-US" sz="1400" baseline="0" dirty="0" smtClean="0"/>
          </a:p>
          <a:p>
            <a:pPr lvl="1">
              <a:buClr>
                <a:srgbClr val="1F3279"/>
              </a:buClr>
              <a:buFont typeface="Wingdings" pitchFamily="2" charset="2"/>
              <a:buChar char="§"/>
            </a:pPr>
            <a:endParaRPr lang="en-US" sz="1400" baseline="0" dirty="0" smtClean="0"/>
          </a:p>
        </p:txBody>
      </p:sp>
      <p:sp>
        <p:nvSpPr>
          <p:cNvPr id="4" name="Slide Number Placeholder 3"/>
          <p:cNvSpPr>
            <a:spLocks noGrp="1"/>
          </p:cNvSpPr>
          <p:nvPr>
            <p:ph type="sldNum" sz="quarter" idx="10"/>
          </p:nvPr>
        </p:nvSpPr>
        <p:spPr/>
        <p:txBody>
          <a:bodyPr/>
          <a:lstStyle/>
          <a:p>
            <a:fld id="{C9F90C93-9A62-D44D-B723-EC7E0BF55175}" type="slidenum">
              <a:rPr lang="en-US" smtClean="0"/>
              <a:pPr/>
              <a:t>6</a:t>
            </a:fld>
            <a:endParaRPr lang="en-US" dirty="0"/>
          </a:p>
        </p:txBody>
      </p:sp>
    </p:spTree>
    <p:extLst>
      <p:ext uri="{BB962C8B-B14F-4D97-AF65-F5344CB8AC3E}">
        <p14:creationId xmlns:p14="http://schemas.microsoft.com/office/powerpoint/2010/main" val="2258047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rgbClr val="1F3279"/>
              </a:buClr>
              <a:buFont typeface="Wingdings" pitchFamily="2" charset="2"/>
              <a:buChar char="§"/>
            </a:pPr>
            <a:endParaRPr lang="en-US" sz="1400" baseline="0" dirty="0" smtClean="0"/>
          </a:p>
        </p:txBody>
      </p:sp>
      <p:sp>
        <p:nvSpPr>
          <p:cNvPr id="4" name="Slide Number Placeholder 3"/>
          <p:cNvSpPr>
            <a:spLocks noGrp="1"/>
          </p:cNvSpPr>
          <p:nvPr>
            <p:ph type="sldNum" sz="quarter" idx="10"/>
          </p:nvPr>
        </p:nvSpPr>
        <p:spPr/>
        <p:txBody>
          <a:bodyPr/>
          <a:lstStyle/>
          <a:p>
            <a:fld id="{C9F90C93-9A62-D44D-B723-EC7E0BF55175}" type="slidenum">
              <a:rPr lang="en-US" smtClean="0"/>
              <a:pPr/>
              <a:t>14</a:t>
            </a:fld>
            <a:endParaRPr lang="en-US" dirty="0"/>
          </a:p>
        </p:txBody>
      </p:sp>
    </p:spTree>
    <p:extLst>
      <p:ext uri="{BB962C8B-B14F-4D97-AF65-F5344CB8AC3E}">
        <p14:creationId xmlns:p14="http://schemas.microsoft.com/office/powerpoint/2010/main" val="2258047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rgbClr val="1F3279"/>
              </a:buClr>
              <a:buFont typeface="Wingdings" pitchFamily="2" charset="2"/>
              <a:buChar char="§"/>
            </a:pPr>
            <a:endParaRPr lang="en-US" sz="1400" baseline="0" dirty="0" smtClean="0"/>
          </a:p>
        </p:txBody>
      </p:sp>
      <p:sp>
        <p:nvSpPr>
          <p:cNvPr id="4" name="Slide Number Placeholder 3"/>
          <p:cNvSpPr>
            <a:spLocks noGrp="1"/>
          </p:cNvSpPr>
          <p:nvPr>
            <p:ph type="sldNum" sz="quarter" idx="10"/>
          </p:nvPr>
        </p:nvSpPr>
        <p:spPr/>
        <p:txBody>
          <a:bodyPr/>
          <a:lstStyle/>
          <a:p>
            <a:fld id="{C9F90C93-9A62-D44D-B723-EC7E0BF55175}" type="slidenum">
              <a:rPr lang="en-US" smtClean="0"/>
              <a:pPr/>
              <a:t>15</a:t>
            </a:fld>
            <a:endParaRPr lang="en-US" dirty="0"/>
          </a:p>
        </p:txBody>
      </p:sp>
    </p:spTree>
    <p:extLst>
      <p:ext uri="{BB962C8B-B14F-4D97-AF65-F5344CB8AC3E}">
        <p14:creationId xmlns:p14="http://schemas.microsoft.com/office/powerpoint/2010/main" val="2258047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Clr>
                <a:srgbClr val="1F3279"/>
              </a:buClr>
              <a:buFont typeface="Wingdings" charset="2"/>
              <a:buChar char="§"/>
              <a:defRPr/>
            </a:pPr>
            <a:r>
              <a:rPr lang="en-US" sz="1600" dirty="0" smtClean="0">
                <a:latin typeface="+mn-lt"/>
                <a:ea typeface="ＭＳ Ｐゴシック" charset="-128"/>
                <a:cs typeface="Papyrus"/>
              </a:rPr>
              <a:t>HRV is</a:t>
            </a:r>
            <a:r>
              <a:rPr lang="en-US" sz="1600" baseline="0" dirty="0" smtClean="0">
                <a:latin typeface="+mn-lt"/>
                <a:ea typeface="ＭＳ Ｐゴシック" charset="-128"/>
                <a:cs typeface="Papyrus"/>
              </a:rPr>
              <a:t> </a:t>
            </a:r>
            <a:r>
              <a:rPr lang="en-US" sz="1200" dirty="0" smtClean="0">
                <a:ea typeface="ＭＳ Ｐゴシック" charset="-128"/>
                <a:cs typeface="Papyrus"/>
              </a:rPr>
              <a:t>The variation between each heart beat</a:t>
            </a:r>
            <a:r>
              <a:rPr lang="en-US" sz="1200" baseline="0" dirty="0" smtClean="0">
                <a:ea typeface="ＭＳ Ｐゴシック" charset="-128"/>
                <a:cs typeface="Papyrus"/>
              </a:rPr>
              <a:t> and is a </a:t>
            </a:r>
            <a:r>
              <a:rPr lang="en-US" sz="1200" dirty="0" smtClean="0">
                <a:ea typeface="ＭＳ Ｐゴシック" charset="-128"/>
                <a:cs typeface="Papyrus"/>
              </a:rPr>
              <a:t>view</a:t>
            </a:r>
            <a:r>
              <a:rPr lang="en-US" sz="1200" baseline="0" dirty="0" smtClean="0">
                <a:ea typeface="ＭＳ Ｐゴシック" charset="-128"/>
                <a:cs typeface="Papyrus"/>
              </a:rPr>
              <a:t> into the ANS </a:t>
            </a:r>
          </a:p>
          <a:p>
            <a:pPr>
              <a:lnSpc>
                <a:spcPct val="90000"/>
              </a:lnSpc>
              <a:buClr>
                <a:srgbClr val="1F3279"/>
              </a:buClr>
              <a:buFont typeface="Wingdings" charset="2"/>
              <a:buChar char="§"/>
              <a:defRPr/>
            </a:pPr>
            <a:r>
              <a:rPr lang="en-US" sz="1600" dirty="0" smtClean="0">
                <a:solidFill>
                  <a:srgbClr val="000000"/>
                </a:solidFill>
                <a:latin typeface="+mn-lt"/>
                <a:ea typeface="ＭＳ Ｐゴシック"/>
                <a:cs typeface="Papyrus"/>
              </a:rPr>
              <a:t>30 years of research validates HRV as a significant metric for measuring health</a:t>
            </a:r>
          </a:p>
          <a:p>
            <a:pPr>
              <a:lnSpc>
                <a:spcPct val="90000"/>
              </a:lnSpc>
              <a:buClr>
                <a:srgbClr val="1F3279"/>
              </a:buClr>
              <a:buFont typeface="Wingdings" charset="2"/>
              <a:buChar char="§"/>
              <a:defRPr/>
            </a:pPr>
            <a:endParaRPr lang="en-US" sz="1600" dirty="0" smtClean="0">
              <a:solidFill>
                <a:srgbClr val="000000"/>
              </a:solidFill>
              <a:latin typeface="+mn-lt"/>
              <a:ea typeface="ＭＳ Ｐゴシック"/>
              <a:cs typeface="Papyrus"/>
            </a:endParaRPr>
          </a:p>
          <a:p>
            <a:pPr>
              <a:lnSpc>
                <a:spcPct val="90000"/>
              </a:lnSpc>
              <a:buClr>
                <a:srgbClr val="1F3279"/>
              </a:buClr>
              <a:buFont typeface="Wingdings" charset="2"/>
              <a:buChar char="§"/>
              <a:defRPr/>
            </a:pPr>
            <a:r>
              <a:rPr lang="en-US" sz="1600" dirty="0" smtClean="0">
                <a:solidFill>
                  <a:srgbClr val="000000"/>
                </a:solidFill>
                <a:latin typeface="+mn-lt"/>
                <a:ea typeface="ＭＳ Ｐゴシック"/>
                <a:cs typeface="Papyrus"/>
              </a:rPr>
              <a:t>HRV</a:t>
            </a:r>
            <a:r>
              <a:rPr lang="en-US" sz="1600" baseline="0" dirty="0" smtClean="0">
                <a:solidFill>
                  <a:srgbClr val="000000"/>
                </a:solidFill>
                <a:latin typeface="+mn-lt"/>
                <a:ea typeface="ＭＳ Ｐゴシック"/>
                <a:cs typeface="Papyrus"/>
              </a:rPr>
              <a:t> is a mainstream topic of research</a:t>
            </a:r>
            <a:endParaRPr lang="en-US" sz="1600" dirty="0" smtClean="0">
              <a:solidFill>
                <a:srgbClr val="000000"/>
              </a:solidFill>
              <a:latin typeface="+mn-lt"/>
              <a:ea typeface="ＭＳ Ｐゴシック"/>
              <a:cs typeface="Papyrus"/>
            </a:endParaRPr>
          </a:p>
          <a:p>
            <a:pPr lvl="1">
              <a:lnSpc>
                <a:spcPct val="90000"/>
              </a:lnSpc>
              <a:buClr>
                <a:srgbClr val="1F3279"/>
              </a:buClr>
              <a:buFont typeface="Wingdings" charset="2"/>
              <a:buChar char="§"/>
              <a:defRPr/>
            </a:pPr>
            <a:r>
              <a:rPr lang="en-US" sz="1600" dirty="0" smtClean="0">
                <a:solidFill>
                  <a:srgbClr val="000000"/>
                </a:solidFill>
                <a:latin typeface="+mn-lt"/>
                <a:ea typeface="ＭＳ Ｐゴシック"/>
                <a:cs typeface="Papyrus"/>
              </a:rPr>
              <a:t>Some HRV metrics</a:t>
            </a:r>
          </a:p>
          <a:p>
            <a:pPr lvl="2">
              <a:lnSpc>
                <a:spcPct val="90000"/>
              </a:lnSpc>
              <a:buClr>
                <a:srgbClr val="1F3279"/>
              </a:buClr>
              <a:buFont typeface="Wingdings" charset="2"/>
              <a:buChar char="§"/>
              <a:defRPr/>
            </a:pPr>
            <a:r>
              <a:rPr lang="en-US" sz="1600" dirty="0" smtClean="0">
                <a:solidFill>
                  <a:srgbClr val="000000"/>
                </a:solidFill>
                <a:latin typeface="+mn-lt"/>
                <a:ea typeface="ＭＳ Ｐゴシック"/>
                <a:cs typeface="Papyrus"/>
              </a:rPr>
              <a:t>SDNN</a:t>
            </a:r>
            <a:r>
              <a:rPr lang="en-US" sz="1600" baseline="0" dirty="0" smtClean="0">
                <a:solidFill>
                  <a:srgbClr val="000000"/>
                </a:solidFill>
                <a:latin typeface="+mn-lt"/>
                <a:ea typeface="ＭＳ Ｐゴシック"/>
                <a:cs typeface="Papyrus"/>
              </a:rPr>
              <a:t> – Standard Deviation of RR intervals</a:t>
            </a:r>
          </a:p>
          <a:p>
            <a:pPr lvl="2">
              <a:lnSpc>
                <a:spcPct val="90000"/>
              </a:lnSpc>
              <a:buClr>
                <a:srgbClr val="1F3279"/>
              </a:buClr>
              <a:buFont typeface="Wingdings" charset="2"/>
              <a:buChar char="§"/>
              <a:defRPr/>
            </a:pPr>
            <a:r>
              <a:rPr lang="en-US" sz="1600" baseline="0" dirty="0" smtClean="0">
                <a:solidFill>
                  <a:srgbClr val="000000"/>
                </a:solidFill>
                <a:latin typeface="+mn-lt"/>
                <a:ea typeface="ＭＳ Ｐゴシック"/>
                <a:cs typeface="Papyrus"/>
              </a:rPr>
              <a:t>pNN50 – Percentage of RR intervals/hour in which change in normal intervals exceeds 50msec</a:t>
            </a:r>
          </a:p>
          <a:p>
            <a:pPr lvl="2">
              <a:lnSpc>
                <a:spcPct val="90000"/>
              </a:lnSpc>
              <a:buClr>
                <a:srgbClr val="1F3279"/>
              </a:buClr>
              <a:buFont typeface="Wingdings" charset="2"/>
              <a:buChar char="§"/>
              <a:defRPr/>
            </a:pPr>
            <a:r>
              <a:rPr lang="en-US" sz="1600" baseline="0" dirty="0" err="1" smtClean="0">
                <a:solidFill>
                  <a:srgbClr val="000000"/>
                </a:solidFill>
                <a:latin typeface="+mn-lt"/>
                <a:ea typeface="ＭＳ Ｐゴシック"/>
                <a:cs typeface="Papyrus"/>
              </a:rPr>
              <a:t>rMSSD</a:t>
            </a:r>
            <a:r>
              <a:rPr lang="en-US" sz="1600" baseline="0" dirty="0" smtClean="0">
                <a:solidFill>
                  <a:srgbClr val="000000"/>
                </a:solidFill>
                <a:latin typeface="+mn-lt"/>
                <a:ea typeface="ＭＳ Ｐゴシック"/>
                <a:cs typeface="Papyrus"/>
              </a:rPr>
              <a:t> – Root Mean Square of Successive Differences of RR intervals</a:t>
            </a:r>
          </a:p>
          <a:p>
            <a:pPr lvl="2">
              <a:lnSpc>
                <a:spcPct val="90000"/>
              </a:lnSpc>
              <a:buClr>
                <a:srgbClr val="1F3279"/>
              </a:buClr>
              <a:buFont typeface="Wingdings" charset="2"/>
              <a:buChar char="§"/>
              <a:defRPr/>
            </a:pPr>
            <a:r>
              <a:rPr lang="en-US" sz="1600" baseline="0" dirty="0" smtClean="0">
                <a:solidFill>
                  <a:srgbClr val="000000"/>
                </a:solidFill>
                <a:latin typeface="+mn-lt"/>
                <a:ea typeface="ＭＳ Ｐゴシック"/>
                <a:cs typeface="Papyrus"/>
              </a:rPr>
              <a:t>SDNN, pNN50, </a:t>
            </a:r>
            <a:r>
              <a:rPr lang="en-US" sz="1600" baseline="0" dirty="0" err="1" smtClean="0">
                <a:solidFill>
                  <a:srgbClr val="000000"/>
                </a:solidFill>
                <a:latin typeface="+mn-lt"/>
                <a:ea typeface="ＭＳ Ｐゴシック"/>
                <a:cs typeface="Papyrus"/>
              </a:rPr>
              <a:t>rMSSD</a:t>
            </a:r>
            <a:r>
              <a:rPr lang="en-US" sz="1600" baseline="0" dirty="0" smtClean="0">
                <a:solidFill>
                  <a:srgbClr val="000000"/>
                </a:solidFill>
                <a:latin typeface="+mn-lt"/>
                <a:ea typeface="ＭＳ Ｐゴシック"/>
                <a:cs typeface="Papyrus"/>
              </a:rPr>
              <a:t> all have published cutoff points for risk of sudden death from MI</a:t>
            </a:r>
            <a:endParaRPr lang="en-US" sz="1600" dirty="0" smtClean="0">
              <a:solidFill>
                <a:srgbClr val="000000"/>
              </a:solidFill>
              <a:latin typeface="+mn-lt"/>
              <a:ea typeface="ＭＳ Ｐゴシック"/>
              <a:cs typeface="Papyrus"/>
            </a:endParaRPr>
          </a:p>
          <a:p>
            <a:pPr>
              <a:lnSpc>
                <a:spcPct val="90000"/>
              </a:lnSpc>
              <a:buClr>
                <a:srgbClr val="1F3279"/>
              </a:buClr>
              <a:buFont typeface="Wingdings" charset="2"/>
              <a:buChar char="§"/>
              <a:defRPr/>
            </a:pPr>
            <a:r>
              <a:rPr lang="en-US" sz="1600" dirty="0" smtClean="0">
                <a:latin typeface="+mn-lt"/>
                <a:ea typeface="ＭＳ Ｐゴシック" charset="-128"/>
                <a:cs typeface="Papyrus"/>
              </a:rPr>
              <a:t>HRV provides insight into the nature of heart-related diseases</a:t>
            </a:r>
            <a:endParaRPr lang="en-US" sz="1600" dirty="0" smtClean="0">
              <a:solidFill>
                <a:srgbClr val="000000"/>
              </a:solidFill>
              <a:latin typeface="+mn-lt"/>
              <a:ea typeface="ＭＳ Ｐゴシック"/>
              <a:cs typeface="Papyrus"/>
            </a:endParaRPr>
          </a:p>
          <a:p>
            <a:pPr>
              <a:buClr>
                <a:srgbClr val="1F3279"/>
              </a:buClr>
              <a:buSzPts val="1900"/>
              <a:buFont typeface="Wingdings" charset="2"/>
              <a:buChar char="§"/>
              <a:defRPr/>
            </a:pPr>
            <a:r>
              <a:rPr lang="en-US" sz="1600" dirty="0" smtClean="0">
                <a:solidFill>
                  <a:srgbClr val="000000"/>
                </a:solidFill>
                <a:latin typeface="+mn-lt"/>
                <a:ea typeface="ＭＳ Ｐゴシック"/>
                <a:cs typeface="Papyrus"/>
              </a:rPr>
              <a:t>While</a:t>
            </a:r>
            <a:r>
              <a:rPr lang="en-US" sz="1600" baseline="0" dirty="0" smtClean="0">
                <a:solidFill>
                  <a:srgbClr val="000000"/>
                </a:solidFill>
                <a:latin typeface="+mn-lt"/>
                <a:ea typeface="ＭＳ Ｐゴシック"/>
                <a:cs typeface="Papyrus"/>
              </a:rPr>
              <a:t> t</a:t>
            </a:r>
            <a:r>
              <a:rPr lang="en-US" sz="1600" dirty="0" smtClean="0">
                <a:solidFill>
                  <a:srgbClr val="000000"/>
                </a:solidFill>
                <a:latin typeface="+mn-lt"/>
                <a:ea typeface="ＭＳ Ｐゴシック"/>
                <a:cs typeface="Papyrus"/>
              </a:rPr>
              <a:t>here</a:t>
            </a:r>
            <a:r>
              <a:rPr lang="en-US" sz="1600" baseline="0" dirty="0" smtClean="0">
                <a:solidFill>
                  <a:srgbClr val="000000"/>
                </a:solidFill>
                <a:latin typeface="+mn-lt"/>
                <a:ea typeface="ＭＳ Ｐゴシック"/>
                <a:cs typeface="Papyrus"/>
              </a:rPr>
              <a:t> is still a g</a:t>
            </a:r>
            <a:r>
              <a:rPr lang="en-US" sz="1600" dirty="0" smtClean="0">
                <a:solidFill>
                  <a:srgbClr val="000000"/>
                </a:solidFill>
                <a:latin typeface="+mn-lt"/>
                <a:ea typeface="ＭＳ Ｐゴシック"/>
                <a:cs typeface="Papyrus"/>
              </a:rPr>
              <a:t>ap in awareness of HRV between researchers and doctors in the medical community,</a:t>
            </a:r>
            <a:r>
              <a:rPr lang="en-US" sz="1600" baseline="0" dirty="0" smtClean="0">
                <a:solidFill>
                  <a:srgbClr val="000000"/>
                </a:solidFill>
                <a:latin typeface="+mn-lt"/>
                <a:ea typeface="ＭＳ Ｐゴシック"/>
                <a:cs typeface="Papyrus"/>
              </a:rPr>
              <a:t> HRV is an emerging biometric</a:t>
            </a:r>
          </a:p>
          <a:p>
            <a:pPr lvl="1">
              <a:buClr>
                <a:srgbClr val="1F3279"/>
              </a:buClr>
              <a:buSzPts val="1900"/>
              <a:buFont typeface="Wingdings" charset="2"/>
              <a:buChar char="§"/>
              <a:defRPr/>
            </a:pPr>
            <a:r>
              <a:rPr lang="en-US" sz="1600" baseline="0" dirty="0" smtClean="0">
                <a:solidFill>
                  <a:srgbClr val="000000"/>
                </a:solidFill>
                <a:latin typeface="+mn-lt"/>
                <a:ea typeface="ＭＳ Ｐゴシック"/>
                <a:cs typeface="Papyrus"/>
              </a:rPr>
              <a:t>Insurance reimbursement codes accept HRV as a metric for measuring ANS</a:t>
            </a:r>
            <a:endParaRPr lang="en-US" sz="1600" dirty="0" smtClean="0">
              <a:solidFill>
                <a:srgbClr val="000000"/>
              </a:solidFill>
              <a:latin typeface="+mn-lt"/>
              <a:ea typeface="ＭＳ Ｐゴシック"/>
              <a:cs typeface="Papyrus"/>
            </a:endParaRPr>
          </a:p>
          <a:p>
            <a:pPr>
              <a:buClr>
                <a:srgbClr val="1F3279"/>
              </a:buClr>
              <a:buSzPts val="1900"/>
              <a:buFont typeface="Wingdings" charset="2"/>
              <a:buChar char="§"/>
              <a:defRPr/>
            </a:pPr>
            <a:r>
              <a:rPr lang="en-US" sz="1600" dirty="0" smtClean="0">
                <a:solidFill>
                  <a:srgbClr val="000000"/>
                </a:solidFill>
                <a:latin typeface="+mn-lt"/>
                <a:ea typeface="ＭＳ Ｐゴシック"/>
                <a:cs typeface="Papyrus"/>
              </a:rPr>
              <a:t>Monitoring HRV allows individual to modify behavior, leading to positive change throughout the body’s tightly coupled system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HRV measurements.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CPT Coding </a:t>
            </a:r>
            <a:r>
              <a:rPr lang="en-US" sz="1200" b="1" kern="1200" dirty="0" smtClean="0">
                <a:solidFill>
                  <a:schemeClr val="tx1"/>
                </a:solidFill>
                <a:effectLst/>
                <a:latin typeface="+mn-lt"/>
                <a:ea typeface="+mn-ea"/>
                <a:cs typeface="+mn-cs"/>
              </a:rPr>
              <a:t>95921 and 95922</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Two reimbursable CPT codes allow physicians to be paid for autonomic nervous system monitoring.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These two reimbursable CPT codes for autonomic nervous system monitoring </a:t>
            </a:r>
            <a:r>
              <a:rPr lang="en-US" sz="1200" b="1" kern="1200" dirty="0" smtClean="0">
                <a:solidFill>
                  <a:schemeClr val="tx1"/>
                </a:solidFill>
                <a:effectLst/>
                <a:latin typeface="+mn-lt"/>
                <a:ea typeface="+mn-ea"/>
                <a:cs typeface="+mn-cs"/>
              </a:rPr>
              <a:t>(95921 and 95922) </a:t>
            </a:r>
            <a:r>
              <a:rPr lang="en-US" sz="1200" kern="1200" dirty="0" smtClean="0">
                <a:solidFill>
                  <a:schemeClr val="tx1"/>
                </a:solidFill>
                <a:effectLst/>
                <a:latin typeface="+mn-lt"/>
                <a:ea typeface="+mn-ea"/>
                <a:cs typeface="+mn-cs"/>
              </a:rPr>
              <a:t>were established in 1999. These CPT codes enable health care providers to be reimbursed for monitoring the autonomic nervous systems of patients where such monitoring is indicated.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reason for two CPT codes is simple. In order for physicians to get a complete look at autonomic nervous system functioning they must read </a:t>
            </a:r>
            <a:r>
              <a:rPr lang="en-US" sz="1200" b="1" i="1" kern="1200" dirty="0" smtClean="0">
                <a:solidFill>
                  <a:schemeClr val="tx1"/>
                </a:solidFill>
                <a:effectLst/>
                <a:latin typeface="+mn-lt"/>
                <a:ea typeface="+mn-ea"/>
                <a:cs typeface="+mn-cs"/>
              </a:rPr>
              <a:t>both</a:t>
            </a:r>
            <a:r>
              <a:rPr lang="en-US" sz="1200" kern="1200" dirty="0" smtClean="0">
                <a:solidFill>
                  <a:schemeClr val="tx1"/>
                </a:solidFill>
                <a:effectLst/>
                <a:latin typeface="+mn-lt"/>
                <a:ea typeface="+mn-ea"/>
                <a:cs typeface="+mn-cs"/>
              </a:rPr>
              <a:t> of its branches (Sympathetic and Parasympathetic) independently.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CPT code 95921 is coded for parasympathetic nervous system monitoring and 95922 is coded for sympathetic nervous system monitoring. </a:t>
            </a:r>
          </a:p>
          <a:p>
            <a:r>
              <a:rPr lang="en-US" sz="1200" b="1" kern="1200" dirty="0" smtClean="0">
                <a:solidFill>
                  <a:schemeClr val="tx1"/>
                </a:solidFill>
                <a:effectLst/>
                <a:latin typeface="+mn-lt"/>
                <a:ea typeface="+mn-ea"/>
                <a:cs typeface="+mn-cs"/>
              </a:rPr>
              <a:t>HRV measurements. CPT Coding 95921 and 95922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357.2 Polyneuropathy in Diabetes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V628.9 Psychological Stress or Physical Stress not elsewhere classified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308 Stress </a:t>
            </a:r>
            <a:r>
              <a:rPr lang="en-US" sz="1200" kern="1200" dirty="0" err="1" smtClean="0">
                <a:solidFill>
                  <a:schemeClr val="tx1"/>
                </a:solidFill>
                <a:effectLst/>
                <a:latin typeface="+mn-lt"/>
                <a:ea typeface="+mn-ea"/>
                <a:cs typeface="+mn-cs"/>
              </a:rPr>
              <a:t>Reactional</a:t>
            </a:r>
            <a:r>
              <a:rPr lang="en-US" sz="1200" kern="1200" dirty="0" smtClean="0">
                <a:solidFill>
                  <a:schemeClr val="tx1"/>
                </a:solidFill>
                <a:effectLst/>
                <a:latin typeface="+mn-lt"/>
                <a:ea typeface="+mn-ea"/>
                <a:cs typeface="+mn-cs"/>
              </a:rPr>
              <a:t> Emotional</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308.1 Predominant disturbance of consciousness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308.3 Other acute reactions to Stress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308.4 Mixed disorders as reaction to stress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308.9 Unspecified acute reaction to stress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458 Orthostatic Hypotension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458.1 Chronic Hypotension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429.9 Heart Disease unspecified</a:t>
            </a:r>
          </a:p>
          <a:p>
            <a:pPr>
              <a:buClr>
                <a:srgbClr val="1F3279"/>
              </a:buClr>
              <a:buSzPts val="1900"/>
              <a:buFont typeface="Wingdings" charset="2"/>
              <a:buChar char="§"/>
              <a:defRPr/>
            </a:pPr>
            <a:endParaRPr lang="en-US" sz="1600" dirty="0" smtClean="0">
              <a:solidFill>
                <a:srgbClr val="000000"/>
              </a:solidFill>
              <a:latin typeface="+mn-lt"/>
              <a:ea typeface="ＭＳ Ｐゴシック"/>
              <a:cs typeface="Papyrus"/>
            </a:endParaRPr>
          </a:p>
          <a:p>
            <a:pPr>
              <a:buClr>
                <a:srgbClr val="1F3279"/>
              </a:buClr>
              <a:buSzPts val="1900"/>
              <a:buFont typeface="Wingdings" charset="2"/>
              <a:buNone/>
              <a:defRPr/>
            </a:pPr>
            <a:endParaRPr lang="en-US" sz="1600" dirty="0" smtClean="0">
              <a:solidFill>
                <a:srgbClr val="000000"/>
              </a:solidFill>
              <a:latin typeface="+mn-lt"/>
              <a:ea typeface="ＭＳ Ｐゴシック"/>
              <a:cs typeface="Papyrus"/>
            </a:endParaRPr>
          </a:p>
          <a:p>
            <a:endParaRPr lang="en-US" dirty="0"/>
          </a:p>
        </p:txBody>
      </p:sp>
      <p:sp>
        <p:nvSpPr>
          <p:cNvPr id="4" name="Slide Number Placeholder 3"/>
          <p:cNvSpPr>
            <a:spLocks noGrp="1"/>
          </p:cNvSpPr>
          <p:nvPr>
            <p:ph type="sldNum" sz="quarter" idx="10"/>
          </p:nvPr>
        </p:nvSpPr>
        <p:spPr/>
        <p:txBody>
          <a:bodyPr/>
          <a:lstStyle/>
          <a:p>
            <a:fld id="{C9F90C93-9A62-D44D-B723-EC7E0BF55175}" type="slidenum">
              <a:rPr lang="en-US" smtClean="0"/>
              <a:pPr/>
              <a:t>16</a:t>
            </a:fld>
            <a:endParaRPr lang="en-US"/>
          </a:p>
        </p:txBody>
      </p:sp>
    </p:spTree>
    <p:extLst>
      <p:ext uri="{BB962C8B-B14F-4D97-AF65-F5344CB8AC3E}">
        <p14:creationId xmlns:p14="http://schemas.microsoft.com/office/powerpoint/2010/main" val="3664551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6664939" y="5375641"/>
            <a:ext cx="2394394" cy="148235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1660851" y="1683183"/>
            <a:ext cx="5857395" cy="1143000"/>
          </a:xfrm>
          <a:prstGeom prst="rect">
            <a:avLst/>
          </a:prstGeom>
        </p:spPr>
        <p:txBody>
          <a:bodyPr vert="horz"/>
          <a:lstStyle>
            <a:lvl1pPr>
              <a:defRPr sz="4000">
                <a:solidFill>
                  <a:srgbClr val="1F3279"/>
                </a:solidFill>
                <a:latin typeface="Papyrus"/>
                <a:cs typeface="Papyrus"/>
              </a:defRPr>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2589657" y="3456354"/>
            <a:ext cx="3775075" cy="1919287"/>
          </a:xfrm>
          <a:prstGeom prst="rect">
            <a:avLst/>
          </a:prstGeom>
        </p:spPr>
        <p:txBody>
          <a:bodyPr vert="horz"/>
          <a:lstStyle>
            <a:lvl1pPr marL="0" indent="0" algn="ctr">
              <a:buNone/>
              <a:defRPr sz="2400">
                <a:solidFill>
                  <a:srgbClr val="1F3279"/>
                </a:solidFill>
                <a:latin typeface="Papyrus"/>
                <a:cs typeface="Papyrus"/>
              </a:defRPr>
            </a:lvl1pPr>
            <a:lvl2pPr>
              <a:defRPr sz="2000">
                <a:latin typeface="Papyrus"/>
                <a:cs typeface="Papyrus"/>
              </a:defRPr>
            </a:lvl2pPr>
            <a:lvl3pPr>
              <a:defRPr sz="2000">
                <a:latin typeface="Papyrus"/>
                <a:cs typeface="Papyrus"/>
              </a:defRPr>
            </a:lvl3pPr>
            <a:lvl4pPr>
              <a:defRPr sz="2000">
                <a:latin typeface="Papyrus"/>
                <a:cs typeface="Papyrus"/>
              </a:defRPr>
            </a:lvl4pPr>
            <a:lvl5pPr>
              <a:defRPr sz="2000">
                <a:latin typeface="Papyrus"/>
                <a:cs typeface="Papyrus"/>
              </a:defRPr>
            </a:lvl5pPr>
          </a:lstStyle>
          <a:p>
            <a:pPr lvl="0"/>
            <a:r>
              <a:rPr lang="en-US" dirty="0" smtClean="0"/>
              <a:t>Presenter</a:t>
            </a:r>
          </a:p>
          <a:p>
            <a:pPr lvl="0"/>
            <a:r>
              <a:rPr lang="en-US" dirty="0" smtClean="0"/>
              <a:t>Date</a:t>
            </a:r>
          </a:p>
        </p:txBody>
      </p:sp>
      <p:sp>
        <p:nvSpPr>
          <p:cNvPr id="14" name="Slide Number Placeholder 3"/>
          <p:cNvSpPr>
            <a:spLocks noGrp="1"/>
          </p:cNvSpPr>
          <p:nvPr>
            <p:ph type="sldNum" sz="quarter" idx="4"/>
          </p:nvPr>
        </p:nvSpPr>
        <p:spPr>
          <a:xfrm>
            <a:off x="6645564" y="6448714"/>
            <a:ext cx="2174346" cy="365125"/>
          </a:xfrm>
          <a:prstGeom prst="rect">
            <a:avLst/>
          </a:prstGeom>
        </p:spPr>
        <p:txBody>
          <a:bodyPr vert="horz" lIns="91440" tIns="45720" rIns="91440" bIns="45720" rtlCol="0" anchor="ctr"/>
          <a:lstStyle>
            <a:lvl1pPr algn="r">
              <a:defRPr sz="1000">
                <a:solidFill>
                  <a:schemeClr val="tx1">
                    <a:tint val="75000"/>
                  </a:schemeClr>
                </a:solidFill>
                <a:latin typeface="Papyrus"/>
                <a:cs typeface="Papyrus"/>
              </a:defRPr>
            </a:lvl1pPr>
          </a:lstStyle>
          <a:p>
            <a:fld id="{217FA782-7991-6140-A660-3672917CDA24}" type="slidenum">
              <a:rPr lang="en-US" smtClean="0"/>
              <a:pPr/>
              <a:t>‹#›</a:t>
            </a:fld>
            <a:endParaRPr lang="en-US" dirty="0"/>
          </a:p>
        </p:txBody>
      </p:sp>
      <p:sp>
        <p:nvSpPr>
          <p:cNvPr id="8" name="Footer Placeholder 4"/>
          <p:cNvSpPr>
            <a:spLocks noGrp="1"/>
          </p:cNvSpPr>
          <p:nvPr>
            <p:ph type="ftr" sz="quarter" idx="3"/>
          </p:nvPr>
        </p:nvSpPr>
        <p:spPr>
          <a:xfrm>
            <a:off x="312516" y="6430310"/>
            <a:ext cx="6248986" cy="365125"/>
          </a:xfrm>
          <a:prstGeom prst="rect">
            <a:avLst/>
          </a:prstGeom>
        </p:spPr>
        <p:txBody>
          <a:bodyPr vert="horz" lIns="91440" tIns="45720" rIns="91440" bIns="45720" rtlCol="0" anchor="ctr"/>
          <a:lstStyle>
            <a:lvl1pPr algn="l">
              <a:defRPr sz="1000">
                <a:solidFill>
                  <a:schemeClr val="tx1">
                    <a:tint val="75000"/>
                  </a:schemeClr>
                </a:solidFill>
                <a:latin typeface="Papyrus"/>
                <a:cs typeface="Papyrus"/>
              </a:defRPr>
            </a:lvl1pPr>
          </a:lstStyle>
          <a:p>
            <a:r>
              <a:rPr lang="en-US" dirty="0" smtClean="0"/>
              <a:t>SweetWater Health LLC                                                                                       Confidential</a:t>
            </a:r>
            <a:endParaRPr lang="en-US" dirty="0"/>
          </a:p>
        </p:txBody>
      </p:sp>
    </p:spTree>
    <p:extLst>
      <p:ext uri="{BB962C8B-B14F-4D97-AF65-F5344CB8AC3E}">
        <p14:creationId xmlns:p14="http://schemas.microsoft.com/office/powerpoint/2010/main" val="3226609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6802056" y="6430310"/>
            <a:ext cx="2133600" cy="365125"/>
          </a:xfrm>
          <a:prstGeom prst="rect">
            <a:avLst/>
          </a:prstGeom>
        </p:spPr>
        <p:txBody>
          <a:bodyPr vert="horz" lIns="91440" tIns="45720" rIns="91440" bIns="45720" rtlCol="0" anchor="ctr"/>
          <a:lstStyle>
            <a:lvl1pPr algn="r">
              <a:defRPr sz="1000">
                <a:solidFill>
                  <a:schemeClr val="tx1">
                    <a:tint val="75000"/>
                  </a:schemeClr>
                </a:solidFill>
                <a:latin typeface="Papyrus"/>
                <a:cs typeface="Papyrus"/>
              </a:defRPr>
            </a:lvl1pPr>
          </a:lstStyle>
          <a:p>
            <a:fld id="{217FA782-7991-6140-A660-3672917CDA24}" type="slidenum">
              <a:rPr lang="en-US" smtClean="0"/>
              <a:pPr/>
              <a:t>‹#›</a:t>
            </a:fld>
            <a:endParaRPr lang="en-US" dirty="0"/>
          </a:p>
        </p:txBody>
      </p:sp>
      <p:sp>
        <p:nvSpPr>
          <p:cNvPr id="4" name="Title 3"/>
          <p:cNvSpPr>
            <a:spLocks noGrp="1"/>
          </p:cNvSpPr>
          <p:nvPr>
            <p:ph type="title" hasCustomPrompt="1"/>
          </p:nvPr>
        </p:nvSpPr>
        <p:spPr>
          <a:xfrm>
            <a:off x="1157468" y="172863"/>
            <a:ext cx="7083707" cy="672089"/>
          </a:xfrm>
          <a:prstGeom prst="rect">
            <a:avLst/>
          </a:prstGeom>
        </p:spPr>
        <p:txBody>
          <a:bodyPr vert="horz"/>
          <a:lstStyle>
            <a:lvl1pPr marL="0" indent="0">
              <a:buClr>
                <a:srgbClr val="1F3279"/>
              </a:buClr>
              <a:buFont typeface="Wingdings" charset="2"/>
              <a:buNone/>
              <a:defRPr sz="3200">
                <a:solidFill>
                  <a:schemeClr val="bg1"/>
                </a:solidFill>
                <a:effectLst>
                  <a:outerShdw blurRad="50800" dist="50800" dir="5400000" algn="ctr" rotWithShape="0">
                    <a:schemeClr val="tx1"/>
                  </a:outerShdw>
                </a:effectLst>
                <a:latin typeface="Papyrus"/>
                <a:cs typeface="Papyrus"/>
              </a:defRPr>
            </a:lvl1pPr>
          </a:lstStyle>
          <a:p>
            <a:r>
              <a:rPr lang="en-US" dirty="0" smtClean="0"/>
              <a:t>Click to edit Master title style</a:t>
            </a:r>
            <a:br>
              <a:rPr lang="en-US" dirty="0" smtClean="0"/>
            </a:br>
            <a:r>
              <a:rPr lang="en-US" dirty="0" smtClean="0"/>
              <a:t>SSS</a:t>
            </a:r>
            <a:br>
              <a:rPr lang="en-US" dirty="0" smtClean="0"/>
            </a:br>
            <a:endParaRPr lang="en-US" dirty="0"/>
          </a:p>
        </p:txBody>
      </p:sp>
      <p:sp>
        <p:nvSpPr>
          <p:cNvPr id="6" name="Text Placeholder 5"/>
          <p:cNvSpPr>
            <a:spLocks noGrp="1"/>
          </p:cNvSpPr>
          <p:nvPr>
            <p:ph type="body" sz="quarter" idx="10"/>
          </p:nvPr>
        </p:nvSpPr>
        <p:spPr>
          <a:xfrm>
            <a:off x="162046" y="1439860"/>
            <a:ext cx="8773610" cy="4990450"/>
          </a:xfrm>
          <a:prstGeom prst="rect">
            <a:avLst/>
          </a:prstGeom>
        </p:spPr>
        <p:txBody>
          <a:bodyPr vert="horz"/>
          <a:lstStyle>
            <a:lvl1pPr marL="230188" indent="-230188">
              <a:buClr>
                <a:schemeClr val="tx2">
                  <a:lumMod val="60000"/>
                  <a:lumOff val="40000"/>
                </a:schemeClr>
              </a:buClr>
              <a:buFont typeface="Wingdings" charset="2"/>
              <a:buChar char="§"/>
              <a:defRPr sz="2400"/>
            </a:lvl1pPr>
            <a:lvl2pPr marL="454025" indent="-223838">
              <a:buClr>
                <a:schemeClr val="tx2">
                  <a:lumMod val="60000"/>
                  <a:lumOff val="40000"/>
                </a:schemeClr>
              </a:buClr>
              <a:defRPr sz="2000"/>
            </a:lvl2pPr>
            <a:lvl3pPr marL="685800" indent="-231775">
              <a:buClr>
                <a:schemeClr val="tx2">
                  <a:lumMod val="60000"/>
                  <a:lumOff val="40000"/>
                </a:schemeClr>
              </a:buCl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p:txBody>
      </p:sp>
      <p:sp>
        <p:nvSpPr>
          <p:cNvPr id="9" name="Footer Placeholder 4"/>
          <p:cNvSpPr>
            <a:spLocks noGrp="1"/>
          </p:cNvSpPr>
          <p:nvPr>
            <p:ph type="ftr" sz="quarter" idx="3"/>
          </p:nvPr>
        </p:nvSpPr>
        <p:spPr>
          <a:xfrm>
            <a:off x="162046" y="6492875"/>
            <a:ext cx="6399456" cy="365125"/>
          </a:xfrm>
          <a:prstGeom prst="rect">
            <a:avLst/>
          </a:prstGeom>
        </p:spPr>
        <p:txBody>
          <a:bodyPr vert="horz" lIns="91440" tIns="45720" rIns="91440" bIns="45720" rtlCol="0" anchor="ctr"/>
          <a:lstStyle>
            <a:lvl1pPr algn="l">
              <a:defRPr sz="1000">
                <a:solidFill>
                  <a:schemeClr val="tx1">
                    <a:tint val="75000"/>
                  </a:schemeClr>
                </a:solidFill>
                <a:latin typeface="Papyrus"/>
                <a:cs typeface="Papyrus"/>
              </a:defRPr>
            </a:lvl1pPr>
          </a:lstStyle>
          <a:p>
            <a:r>
              <a:rPr lang="en-US" dirty="0" smtClean="0"/>
              <a:t>SweetWater Health LLC                                                                                           Confidential</a:t>
            </a:r>
            <a:endParaRPr lang="en-US" dirty="0"/>
          </a:p>
        </p:txBody>
      </p:sp>
    </p:spTree>
    <p:extLst>
      <p:ext uri="{BB962C8B-B14F-4D97-AF65-F5344CB8AC3E}">
        <p14:creationId xmlns:p14="http://schemas.microsoft.com/office/powerpoint/2010/main" val="162345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4485" y="171852"/>
            <a:ext cx="7168569" cy="673100"/>
          </a:xfrm>
          <a:prstGeom prst="rect">
            <a:avLst/>
          </a:prstGeom>
        </p:spPr>
        <p:txBody>
          <a:bodyPr/>
          <a:lstStyle>
            <a:lvl1pPr>
              <a:defRPr sz="3200">
                <a:solidFill>
                  <a:schemeClr val="bg1"/>
                </a:solidFill>
                <a:effectLst>
                  <a:outerShdw blurRad="50800" dist="50800" dir="5400000" algn="ctr" rotWithShape="0">
                    <a:schemeClr val="tx1"/>
                  </a:outerShdw>
                </a:effectLst>
                <a:latin typeface="Papyrus"/>
                <a:cs typeface="Papyrus"/>
              </a:defRPr>
            </a:lvl1pPr>
          </a:lstStyle>
          <a:p>
            <a:r>
              <a:rPr lang="en-US" dirty="0" smtClean="0"/>
              <a:t>Title 32 pt Papyrus</a:t>
            </a:r>
            <a:endParaRPr lang="en-US" dirty="0"/>
          </a:p>
        </p:txBody>
      </p:sp>
      <p:sp>
        <p:nvSpPr>
          <p:cNvPr id="6" name="Slide Number Placeholder 5"/>
          <p:cNvSpPr>
            <a:spLocks noGrp="1"/>
          </p:cNvSpPr>
          <p:nvPr>
            <p:ph type="sldNum" sz="quarter" idx="4"/>
          </p:nvPr>
        </p:nvSpPr>
        <p:spPr>
          <a:xfrm>
            <a:off x="6669088" y="6459827"/>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913474-BBF9-2741-9231-9E9321D8D2B3}" type="slidenum">
              <a:rPr lang="en-US" smtClean="0"/>
              <a:pPr/>
              <a:t>‹#›</a:t>
            </a:fld>
            <a:endParaRPr lang="en-US" dirty="0"/>
          </a:p>
        </p:txBody>
      </p:sp>
      <p:sp>
        <p:nvSpPr>
          <p:cNvPr id="9" name="Text Placeholder 8"/>
          <p:cNvSpPr>
            <a:spLocks noGrp="1"/>
          </p:cNvSpPr>
          <p:nvPr>
            <p:ph type="body" sz="quarter" idx="10"/>
          </p:nvPr>
        </p:nvSpPr>
        <p:spPr>
          <a:xfrm>
            <a:off x="231494" y="1400537"/>
            <a:ext cx="4178460" cy="5029773"/>
          </a:xfrm>
          <a:prstGeom prst="rect">
            <a:avLst/>
          </a:prstGeom>
        </p:spPr>
        <p:txBody>
          <a:bodyPr vert="horz"/>
          <a:lstStyle>
            <a:lvl1pPr marL="230188" indent="-230188">
              <a:buClr>
                <a:schemeClr val="tx2">
                  <a:lumMod val="60000"/>
                  <a:lumOff val="40000"/>
                </a:schemeClr>
              </a:buClr>
              <a:buFont typeface="Wingdings" charset="2"/>
              <a:buChar char="§"/>
              <a:defRPr sz="2400"/>
            </a:lvl1pPr>
            <a:lvl2pPr marL="454025" indent="-223838">
              <a:buClr>
                <a:schemeClr val="tx2">
                  <a:lumMod val="60000"/>
                  <a:lumOff val="40000"/>
                </a:schemeClr>
              </a:buClr>
              <a:defRPr sz="2400"/>
            </a:lvl2pPr>
            <a:lvl3pPr marL="685800" indent="-231775">
              <a:buClr>
                <a:schemeClr val="tx2">
                  <a:lumMod val="60000"/>
                  <a:lumOff val="40000"/>
                </a:schemeClr>
              </a:buClr>
              <a:defRPr sz="2000"/>
            </a:lvl3pPr>
          </a:lstStyle>
          <a:p>
            <a:pPr lvl="0"/>
            <a:r>
              <a:rPr lang="en-US" smtClean="0"/>
              <a:t>Click to edit Master text styles</a:t>
            </a:r>
          </a:p>
          <a:p>
            <a:pPr lvl="1"/>
            <a:r>
              <a:rPr lang="en-US" smtClean="0"/>
              <a:t>Second level</a:t>
            </a:r>
          </a:p>
          <a:p>
            <a:pPr lvl="2"/>
            <a:r>
              <a:rPr lang="en-US" smtClean="0"/>
              <a:t>Third level</a:t>
            </a:r>
          </a:p>
        </p:txBody>
      </p:sp>
      <p:sp>
        <p:nvSpPr>
          <p:cNvPr id="7" name="Footer Placeholder 4"/>
          <p:cNvSpPr>
            <a:spLocks noGrp="1"/>
          </p:cNvSpPr>
          <p:nvPr>
            <p:ph type="ftr" sz="quarter" idx="3"/>
          </p:nvPr>
        </p:nvSpPr>
        <p:spPr>
          <a:xfrm>
            <a:off x="231494" y="6430310"/>
            <a:ext cx="6330008" cy="365125"/>
          </a:xfrm>
          <a:prstGeom prst="rect">
            <a:avLst/>
          </a:prstGeom>
        </p:spPr>
        <p:txBody>
          <a:bodyPr vert="horz" lIns="91440" tIns="45720" rIns="91440" bIns="45720" rtlCol="0" anchor="ctr"/>
          <a:lstStyle>
            <a:lvl1pPr algn="l">
              <a:defRPr sz="1000">
                <a:solidFill>
                  <a:schemeClr val="tx1">
                    <a:tint val="75000"/>
                  </a:schemeClr>
                </a:solidFill>
                <a:latin typeface="Papyrus"/>
                <a:cs typeface="Papyrus"/>
              </a:defRPr>
            </a:lvl1pPr>
          </a:lstStyle>
          <a:p>
            <a:r>
              <a:rPr lang="en-US" dirty="0" smtClean="0"/>
              <a:t>SweetWater Health LLC                                                                                       Confidential</a:t>
            </a:r>
            <a:endParaRPr lang="en-US" dirty="0"/>
          </a:p>
        </p:txBody>
      </p:sp>
      <p:sp>
        <p:nvSpPr>
          <p:cNvPr id="8" name="Text Placeholder 8"/>
          <p:cNvSpPr>
            <a:spLocks noGrp="1"/>
          </p:cNvSpPr>
          <p:nvPr>
            <p:ph type="body" sz="quarter" idx="11"/>
          </p:nvPr>
        </p:nvSpPr>
        <p:spPr>
          <a:xfrm>
            <a:off x="4768770" y="1430054"/>
            <a:ext cx="4178460" cy="5029773"/>
          </a:xfrm>
          <a:prstGeom prst="rect">
            <a:avLst/>
          </a:prstGeom>
        </p:spPr>
        <p:txBody>
          <a:bodyPr vert="horz"/>
          <a:lstStyle>
            <a:lvl1pPr marL="230188" indent="-230188">
              <a:buClr>
                <a:schemeClr val="tx2">
                  <a:lumMod val="60000"/>
                  <a:lumOff val="40000"/>
                </a:schemeClr>
              </a:buClr>
              <a:buFont typeface="Wingdings" charset="2"/>
              <a:buChar char="§"/>
              <a:defRPr sz="2400"/>
            </a:lvl1pPr>
            <a:lvl2pPr marL="454025" indent="-223838">
              <a:buClr>
                <a:schemeClr val="tx2">
                  <a:lumMod val="60000"/>
                  <a:lumOff val="40000"/>
                </a:schemeClr>
              </a:buClr>
              <a:defRPr sz="2400"/>
            </a:lvl2pPr>
            <a:lvl3pPr marL="685800" indent="-231775">
              <a:buClr>
                <a:schemeClr val="tx2">
                  <a:lumMod val="60000"/>
                  <a:lumOff val="40000"/>
                </a:schemeClr>
              </a:buClr>
              <a:defRPr sz="2000"/>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167117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57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Rectangle 9"/>
          <p:cNvSpPr/>
          <p:nvPr userDrawn="1"/>
        </p:nvSpPr>
        <p:spPr>
          <a:xfrm>
            <a:off x="6664939" y="5375641"/>
            <a:ext cx="2394394" cy="148235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9311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WaterBackground.png"/>
          <p:cNvPicPr>
            <a:picLocks noChangeAspect="1"/>
          </p:cNvPicPr>
          <p:nvPr/>
        </p:nvPicPr>
        <p:blipFill>
          <a:blip r:embed="rId7"/>
          <a:stretch>
            <a:fillRect/>
          </a:stretch>
        </p:blipFill>
        <p:spPr>
          <a:xfrm>
            <a:off x="0" y="1"/>
            <a:ext cx="9144000" cy="1278464"/>
          </a:xfrm>
          <a:prstGeom prst="rect">
            <a:avLst/>
          </a:prstGeom>
        </p:spPr>
      </p:pic>
      <p:sp>
        <p:nvSpPr>
          <p:cNvPr id="4" name="Slide Number Placeholder 3"/>
          <p:cNvSpPr>
            <a:spLocks noGrp="1"/>
          </p:cNvSpPr>
          <p:nvPr>
            <p:ph type="sldNum" sz="quarter" idx="4"/>
          </p:nvPr>
        </p:nvSpPr>
        <p:spPr>
          <a:xfrm>
            <a:off x="6645564" y="6448714"/>
            <a:ext cx="2133600" cy="365125"/>
          </a:xfrm>
          <a:prstGeom prst="rect">
            <a:avLst/>
          </a:prstGeom>
        </p:spPr>
        <p:txBody>
          <a:bodyPr vert="horz" lIns="91440" tIns="45720" rIns="91440" bIns="45720" rtlCol="0" anchor="ctr"/>
          <a:lstStyle>
            <a:lvl1pPr algn="r">
              <a:defRPr sz="1000">
                <a:solidFill>
                  <a:schemeClr val="tx1">
                    <a:tint val="75000"/>
                  </a:schemeClr>
                </a:solidFill>
                <a:latin typeface="Papyrus"/>
                <a:cs typeface="Papyrus"/>
              </a:defRPr>
            </a:lvl1pPr>
          </a:lstStyle>
          <a:p>
            <a:fld id="{217FA782-7991-6140-A660-3672917CDA24}" type="slidenum">
              <a:rPr lang="en-US" smtClean="0"/>
              <a:pPr/>
              <a:t>‹#›</a:t>
            </a:fld>
            <a:endParaRPr lang="en-US" dirty="0"/>
          </a:p>
        </p:txBody>
      </p:sp>
      <p:sp>
        <p:nvSpPr>
          <p:cNvPr id="5" name="Footer Placeholder 4"/>
          <p:cNvSpPr>
            <a:spLocks noGrp="1"/>
          </p:cNvSpPr>
          <p:nvPr>
            <p:ph type="ftr" sz="quarter" idx="3"/>
          </p:nvPr>
        </p:nvSpPr>
        <p:spPr>
          <a:xfrm>
            <a:off x="291276" y="6430310"/>
            <a:ext cx="6354288" cy="427690"/>
          </a:xfrm>
          <a:prstGeom prst="rect">
            <a:avLst/>
          </a:prstGeom>
        </p:spPr>
        <p:txBody>
          <a:bodyPr vert="horz" lIns="91440" tIns="45720" rIns="91440" bIns="45720" rtlCol="0" anchor="ctr"/>
          <a:lstStyle>
            <a:lvl1pPr algn="l">
              <a:defRPr sz="1000">
                <a:solidFill>
                  <a:schemeClr val="tx1">
                    <a:tint val="75000"/>
                  </a:schemeClr>
                </a:solidFill>
                <a:latin typeface="Papyrus"/>
                <a:cs typeface="Papyrus"/>
              </a:defRPr>
            </a:lvl1pPr>
          </a:lstStyle>
          <a:p>
            <a:r>
              <a:rPr lang="en-US" dirty="0" smtClean="0"/>
              <a:t>SweetWater Health LLC                                                                                       Confidential</a:t>
            </a:r>
            <a:endParaRPr lang="en-US" dirty="0"/>
          </a:p>
        </p:txBody>
      </p:sp>
      <p:pic>
        <p:nvPicPr>
          <p:cNvPr id="8" name="Picture 7" descr="SwhLogo.png"/>
          <p:cNvPicPr>
            <a:picLocks noChangeAspect="1"/>
          </p:cNvPicPr>
          <p:nvPr/>
        </p:nvPicPr>
        <p:blipFill>
          <a:blip r:embed="rId8"/>
          <a:stretch>
            <a:fillRect/>
          </a:stretch>
        </p:blipFill>
        <p:spPr>
          <a:xfrm>
            <a:off x="140805" y="148271"/>
            <a:ext cx="976384" cy="974473"/>
          </a:xfrm>
          <a:prstGeom prst="rect">
            <a:avLst/>
          </a:prstGeom>
        </p:spPr>
      </p:pic>
    </p:spTree>
    <p:extLst>
      <p:ext uri="{BB962C8B-B14F-4D97-AF65-F5344CB8AC3E}">
        <p14:creationId xmlns:p14="http://schemas.microsoft.com/office/powerpoint/2010/main" val="2420611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5308" y="1858799"/>
            <a:ext cx="5374124" cy="1200329"/>
          </a:xfrm>
          <a:prstGeom prst="rect">
            <a:avLst/>
          </a:prstGeom>
          <a:noFill/>
        </p:spPr>
        <p:txBody>
          <a:bodyPr wrap="square" rtlCol="0">
            <a:spAutoFit/>
            <a:scene3d>
              <a:camera prst="orthographicFront"/>
              <a:lightRig rig="threePt" dir="t"/>
            </a:scene3d>
            <a:sp3d prstMaterial="dkEdge"/>
          </a:bodyPr>
          <a:lstStyle/>
          <a:p>
            <a:pPr algn="ctr"/>
            <a:r>
              <a:rPr lang="en-US" sz="3600" b="1" dirty="0" smtClean="0">
                <a:solidFill>
                  <a:schemeClr val="accent1">
                    <a:lumMod val="75000"/>
                  </a:schemeClr>
                </a:solidFill>
                <a:effectLst>
                  <a:outerShdw blurRad="38100" dist="38100" dir="2700000" algn="tl">
                    <a:srgbClr val="000000">
                      <a:alpha val="43137"/>
                    </a:srgbClr>
                  </a:outerShdw>
                </a:effectLst>
                <a:latin typeface="Papyrus"/>
                <a:cs typeface="Papyrus"/>
              </a:rPr>
              <a:t>SweetWater Health</a:t>
            </a:r>
          </a:p>
          <a:p>
            <a:pPr algn="ctr"/>
            <a:endParaRPr lang="en-US" sz="3600" dirty="0"/>
          </a:p>
        </p:txBody>
      </p:sp>
      <p:sp>
        <p:nvSpPr>
          <p:cNvPr id="6" name="TextBox 5"/>
          <p:cNvSpPr txBox="1"/>
          <p:nvPr/>
        </p:nvSpPr>
        <p:spPr>
          <a:xfrm>
            <a:off x="3136900" y="5563712"/>
            <a:ext cx="2794000" cy="400110"/>
          </a:xfrm>
          <a:prstGeom prst="rect">
            <a:avLst/>
          </a:prstGeom>
          <a:noFill/>
        </p:spPr>
        <p:txBody>
          <a:bodyPr wrap="square" rtlCol="0">
            <a:spAutoFit/>
          </a:bodyPr>
          <a:lstStyle/>
          <a:p>
            <a:pPr algn="ctr"/>
            <a:r>
              <a:rPr lang="en-US" sz="2000" dirty="0" smtClean="0">
                <a:solidFill>
                  <a:srgbClr val="737171"/>
                </a:solidFill>
                <a:latin typeface="Papyrus"/>
                <a:cs typeface="Papyrus"/>
              </a:rPr>
              <a:t>November, 2012</a:t>
            </a:r>
            <a:endParaRPr lang="en-US" sz="2000" dirty="0">
              <a:solidFill>
                <a:srgbClr val="737171"/>
              </a:solidFill>
              <a:latin typeface="Papyrus"/>
              <a:cs typeface="Papyrus"/>
            </a:endParaRPr>
          </a:p>
        </p:txBody>
      </p:sp>
      <p:sp>
        <p:nvSpPr>
          <p:cNvPr id="7" name="Footer Placeholder 3"/>
          <p:cNvSpPr>
            <a:spLocks noGrp="1"/>
          </p:cNvSpPr>
          <p:nvPr>
            <p:ph type="ftr" sz="quarter" idx="4294967295"/>
          </p:nvPr>
        </p:nvSpPr>
        <p:spPr>
          <a:xfrm>
            <a:off x="381000" y="6439825"/>
            <a:ext cx="6399185" cy="360545"/>
          </a:xfrm>
        </p:spPr>
        <p:txBody>
          <a:bodyPr/>
          <a:lstStyle/>
          <a:p>
            <a:r>
              <a:rPr lang="en-US" dirty="0" smtClean="0"/>
              <a:t>SweetWater Health LLC                                                                                       Confidential</a:t>
            </a:r>
            <a:endParaRPr lang="en-US" dirty="0"/>
          </a:p>
        </p:txBody>
      </p:sp>
      <p:sp>
        <p:nvSpPr>
          <p:cNvPr id="8" name="Slide Number Placeholder 4"/>
          <p:cNvSpPr>
            <a:spLocks noGrp="1"/>
          </p:cNvSpPr>
          <p:nvPr>
            <p:ph type="sldNum" sz="quarter" idx="4294967295"/>
          </p:nvPr>
        </p:nvSpPr>
        <p:spPr>
          <a:xfrm>
            <a:off x="6553200" y="6459827"/>
            <a:ext cx="2133600" cy="365125"/>
          </a:xfrm>
        </p:spPr>
        <p:txBody>
          <a:bodyPr/>
          <a:lstStyle/>
          <a:p>
            <a:fld id="{47913474-BBF9-2741-9231-9E9321D8D2B3}" type="slidenum">
              <a:rPr lang="en-US" smtClean="0"/>
              <a:pPr/>
              <a:t>1</a:t>
            </a:fld>
            <a:endParaRPr lang="en-US" dirty="0"/>
          </a:p>
        </p:txBody>
      </p:sp>
      <p:pic>
        <p:nvPicPr>
          <p:cNvPr id="9" name="Picture 8" descr="Hum-Bird_edited-3.png"/>
          <p:cNvPicPr>
            <a:picLocks noChangeAspect="1"/>
          </p:cNvPicPr>
          <p:nvPr/>
        </p:nvPicPr>
        <p:blipFill>
          <a:blip r:embed="rId3"/>
          <a:stretch>
            <a:fillRect/>
          </a:stretch>
        </p:blipFill>
        <p:spPr>
          <a:xfrm>
            <a:off x="641584" y="1513019"/>
            <a:ext cx="1881927" cy="1878244"/>
          </a:xfrm>
          <a:prstGeom prst="rect">
            <a:avLst/>
          </a:prstGeom>
        </p:spPr>
      </p:pic>
      <p:sp>
        <p:nvSpPr>
          <p:cNvPr id="11" name="TextBox 10"/>
          <p:cNvSpPr txBox="1"/>
          <p:nvPr/>
        </p:nvSpPr>
        <p:spPr>
          <a:xfrm>
            <a:off x="4661452" y="2404682"/>
            <a:ext cx="2008883" cy="461665"/>
          </a:xfrm>
          <a:prstGeom prst="rect">
            <a:avLst/>
          </a:prstGeom>
          <a:noFill/>
        </p:spPr>
        <p:txBody>
          <a:bodyPr wrap="none" rtlCol="0">
            <a:spAutoFit/>
          </a:bodyPr>
          <a:lstStyle/>
          <a:p>
            <a:r>
              <a:rPr lang="en-US" sz="2400" b="1" dirty="0" smtClean="0">
                <a:solidFill>
                  <a:srgbClr val="FF0000"/>
                </a:solidFill>
                <a:effectLst>
                  <a:outerShdw blurRad="38100" dist="38100" dir="2700000" algn="tl">
                    <a:srgbClr val="000000">
                      <a:alpha val="43137"/>
                    </a:srgbClr>
                  </a:outerShdw>
                </a:effectLst>
                <a:latin typeface="Papyrus" pitchFamily="66" charset="0"/>
              </a:rPr>
              <a:t>BeatHealthy</a:t>
            </a:r>
            <a:endParaRPr lang="en-US" sz="2400" b="1" dirty="0">
              <a:solidFill>
                <a:srgbClr val="FF0000"/>
              </a:solidFill>
              <a:effectLst>
                <a:outerShdw blurRad="38100" dist="38100" dir="2700000" algn="tl">
                  <a:srgbClr val="000000">
                    <a:alpha val="43137"/>
                  </a:srgbClr>
                </a:outerShdw>
              </a:effectLst>
              <a:latin typeface="Papyrus" pitchFamily="66" charset="0"/>
            </a:endParaRPr>
          </a:p>
        </p:txBody>
      </p:sp>
      <p:sp>
        <p:nvSpPr>
          <p:cNvPr id="12" name="TextBox 11"/>
          <p:cNvSpPr txBox="1"/>
          <p:nvPr/>
        </p:nvSpPr>
        <p:spPr>
          <a:xfrm>
            <a:off x="6528789" y="2404682"/>
            <a:ext cx="295274" cy="184666"/>
          </a:xfrm>
          <a:prstGeom prst="rect">
            <a:avLst/>
          </a:prstGeom>
          <a:noFill/>
        </p:spPr>
        <p:txBody>
          <a:bodyPr wrap="none" rtlCol="0">
            <a:spAutoFit/>
          </a:bodyPr>
          <a:lstStyle/>
          <a:p>
            <a:r>
              <a:rPr lang="en-US" sz="600" dirty="0" smtClean="0"/>
              <a:t>TM</a:t>
            </a:r>
            <a:endParaRPr lang="en-US" sz="600" dirty="0"/>
          </a:p>
        </p:txBody>
      </p:sp>
      <p:sp>
        <p:nvSpPr>
          <p:cNvPr id="13" name="TextBox 12"/>
          <p:cNvSpPr txBox="1"/>
          <p:nvPr/>
        </p:nvSpPr>
        <p:spPr>
          <a:xfrm>
            <a:off x="6504264" y="1858799"/>
            <a:ext cx="332142" cy="215444"/>
          </a:xfrm>
          <a:prstGeom prst="rect">
            <a:avLst/>
          </a:prstGeom>
          <a:noFill/>
        </p:spPr>
        <p:txBody>
          <a:bodyPr wrap="none" rtlCol="0">
            <a:spAutoFit/>
          </a:bodyPr>
          <a:lstStyle/>
          <a:p>
            <a:r>
              <a:rPr lang="en-US" sz="800" dirty="0" smtClean="0"/>
              <a:t>TM</a:t>
            </a:r>
            <a:endParaRPr lang="en-US" sz="800" dirty="0"/>
          </a:p>
        </p:txBody>
      </p:sp>
      <p:sp>
        <p:nvSpPr>
          <p:cNvPr id="10" name="TextBox 9"/>
          <p:cNvSpPr txBox="1"/>
          <p:nvPr/>
        </p:nvSpPr>
        <p:spPr>
          <a:xfrm>
            <a:off x="1584279" y="3809385"/>
            <a:ext cx="6595072" cy="1015663"/>
          </a:xfrm>
          <a:prstGeom prst="rect">
            <a:avLst/>
          </a:prstGeom>
          <a:noFill/>
        </p:spPr>
        <p:txBody>
          <a:bodyPr wrap="square" rtlCol="0">
            <a:spAutoFit/>
            <a:scene3d>
              <a:camera prst="orthographicFront"/>
              <a:lightRig rig="threePt" dir="t"/>
            </a:scene3d>
            <a:sp3d prstMaterial="dkEdge"/>
          </a:bodyPr>
          <a:lstStyle/>
          <a:p>
            <a:pPr algn="ctr"/>
            <a:r>
              <a:rPr lang="en-US" sz="2400" b="1" dirty="0" smtClean="0">
                <a:solidFill>
                  <a:schemeClr val="accent1">
                    <a:lumMod val="75000"/>
                  </a:schemeClr>
                </a:solidFill>
                <a:effectLst>
                  <a:outerShdw blurRad="38100" dist="38100" dir="2700000" algn="tl">
                    <a:srgbClr val="000000">
                      <a:alpha val="43137"/>
                    </a:srgbClr>
                  </a:outerShdw>
                </a:effectLst>
                <a:latin typeface="Papyrus"/>
                <a:cs typeface="Papyrus"/>
              </a:rPr>
              <a:t>Chiropractic and HRV</a:t>
            </a:r>
          </a:p>
          <a:p>
            <a:pPr algn="ctr"/>
            <a:endParaRPr lang="en-US" sz="3600" dirty="0"/>
          </a:p>
        </p:txBody>
      </p:sp>
    </p:spTree>
    <p:extLst>
      <p:ext uri="{BB962C8B-B14F-4D97-AF65-F5344CB8AC3E}">
        <p14:creationId xmlns:p14="http://schemas.microsoft.com/office/powerpoint/2010/main" val="1868450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17FA782-7991-6140-A660-3672917CDA24}" type="slidenum">
              <a:rPr lang="en-US" smtClean="0"/>
              <a:pPr/>
              <a:t>10</a:t>
            </a:fld>
            <a:endParaRPr lang="en-US" dirty="0"/>
          </a:p>
        </p:txBody>
      </p:sp>
      <p:sp>
        <p:nvSpPr>
          <p:cNvPr id="3" name="Title 2"/>
          <p:cNvSpPr>
            <a:spLocks noGrp="1"/>
          </p:cNvSpPr>
          <p:nvPr>
            <p:ph type="title"/>
          </p:nvPr>
        </p:nvSpPr>
        <p:spPr/>
        <p:txBody>
          <a:bodyPr/>
          <a:lstStyle/>
          <a:p>
            <a:r>
              <a:rPr lang="en-US" dirty="0" smtClean="0"/>
              <a:t>Patient Details</a:t>
            </a:r>
            <a:endParaRPr lang="en-US" dirty="0"/>
          </a:p>
        </p:txBody>
      </p:sp>
      <p:sp>
        <p:nvSpPr>
          <p:cNvPr id="4" name="Text Placeholder 3"/>
          <p:cNvSpPr>
            <a:spLocks noGrp="1"/>
          </p:cNvSpPr>
          <p:nvPr>
            <p:ph type="body" sz="quarter" idx="10"/>
          </p:nvPr>
        </p:nvSpPr>
        <p:spPr/>
        <p:txBody>
          <a:bodyPr/>
          <a:lstStyle/>
          <a:p>
            <a:endParaRPr lang="en-US"/>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160" y="1376092"/>
            <a:ext cx="6738956" cy="5054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165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17FA782-7991-6140-A660-3672917CDA24}" type="slidenum">
              <a:rPr lang="en-US" smtClean="0"/>
              <a:pPr/>
              <a:t>11</a:t>
            </a:fld>
            <a:endParaRPr lang="en-US" dirty="0"/>
          </a:p>
        </p:txBody>
      </p:sp>
      <p:sp>
        <p:nvSpPr>
          <p:cNvPr id="3" name="Title 2"/>
          <p:cNvSpPr>
            <a:spLocks noGrp="1"/>
          </p:cNvSpPr>
          <p:nvPr>
            <p:ph type="title"/>
          </p:nvPr>
        </p:nvSpPr>
        <p:spPr/>
        <p:txBody>
          <a:bodyPr/>
          <a:lstStyle/>
          <a:p>
            <a:r>
              <a:rPr lang="en-US" dirty="0" smtClean="0"/>
              <a:t>Diagnosis Menu</a:t>
            </a:r>
            <a:endParaRPr lang="en-US" dirty="0"/>
          </a:p>
        </p:txBody>
      </p:sp>
      <p:sp>
        <p:nvSpPr>
          <p:cNvPr id="4" name="Text Placeholder 3"/>
          <p:cNvSpPr>
            <a:spLocks noGrp="1"/>
          </p:cNvSpPr>
          <p:nvPr>
            <p:ph type="body" sz="quarter" idx="10"/>
          </p:nvPr>
        </p:nvSpPr>
        <p:spPr/>
        <p:txBody>
          <a:bodyPr/>
          <a:lstStyle/>
          <a:p>
            <a:endParaRPr lang="en-US" dirty="0"/>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473" y="1439860"/>
            <a:ext cx="6653933" cy="499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521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17FA782-7991-6140-A660-3672917CDA24}" type="slidenum">
              <a:rPr lang="en-US" smtClean="0"/>
              <a:pPr/>
              <a:t>12</a:t>
            </a:fld>
            <a:endParaRPr lang="en-US" dirty="0"/>
          </a:p>
        </p:txBody>
      </p:sp>
      <p:sp>
        <p:nvSpPr>
          <p:cNvPr id="3" name="Title 2"/>
          <p:cNvSpPr>
            <a:spLocks noGrp="1"/>
          </p:cNvSpPr>
          <p:nvPr>
            <p:ph type="title"/>
          </p:nvPr>
        </p:nvSpPr>
        <p:spPr/>
        <p:txBody>
          <a:bodyPr/>
          <a:lstStyle/>
          <a:p>
            <a:r>
              <a:rPr lang="en-US" dirty="0" smtClean="0"/>
              <a:t>Treatment Menu</a:t>
            </a:r>
            <a:endParaRPr lang="en-US" dirty="0"/>
          </a:p>
        </p:txBody>
      </p:sp>
      <p:sp>
        <p:nvSpPr>
          <p:cNvPr id="4" name="Text Placeholder 3"/>
          <p:cNvSpPr>
            <a:spLocks noGrp="1"/>
          </p:cNvSpPr>
          <p:nvPr>
            <p:ph type="body" sz="quarter" idx="10"/>
          </p:nvPr>
        </p:nvSpPr>
        <p:spPr/>
        <p:txBody>
          <a:bodyPr/>
          <a:lstStyle/>
          <a:p>
            <a:endParaRPr lang="en-US" dirty="0"/>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982" y="1439860"/>
            <a:ext cx="6653933" cy="499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4543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17FA782-7991-6140-A660-3672917CDA24}" type="slidenum">
              <a:rPr lang="en-US" smtClean="0"/>
              <a:pPr/>
              <a:t>13</a:t>
            </a:fld>
            <a:endParaRPr lang="en-US" dirty="0"/>
          </a:p>
        </p:txBody>
      </p:sp>
      <p:sp>
        <p:nvSpPr>
          <p:cNvPr id="3" name="Title 2"/>
          <p:cNvSpPr>
            <a:spLocks noGrp="1"/>
          </p:cNvSpPr>
          <p:nvPr>
            <p:ph type="title"/>
          </p:nvPr>
        </p:nvSpPr>
        <p:spPr/>
        <p:txBody>
          <a:bodyPr/>
          <a:lstStyle/>
          <a:p>
            <a:r>
              <a:rPr lang="en-US" dirty="0" smtClean="0"/>
              <a:t>HRV Results and Recommendations</a:t>
            </a:r>
            <a:endParaRPr lang="en-US" dirty="0"/>
          </a:p>
        </p:txBody>
      </p:sp>
      <p:sp>
        <p:nvSpPr>
          <p:cNvPr id="4" name="Text Placeholder 3"/>
          <p:cNvSpPr>
            <a:spLocks noGrp="1"/>
          </p:cNvSpPr>
          <p:nvPr>
            <p:ph type="body" sz="quarter" idx="10"/>
          </p:nvPr>
        </p:nvSpPr>
        <p:spPr/>
        <p:txBody>
          <a:bodyPr/>
          <a:lstStyle/>
          <a:p>
            <a:pPr marL="0" indent="0">
              <a:buNone/>
            </a:pPr>
            <a:r>
              <a:rPr lang="en-US" dirty="0" smtClean="0"/>
              <a:t>Each chart comes with</a:t>
            </a:r>
          </a:p>
          <a:p>
            <a:pPr marL="0" indent="0">
              <a:buNone/>
            </a:pPr>
            <a:r>
              <a:rPr lang="en-US" dirty="0"/>
              <a:t>d</a:t>
            </a:r>
            <a:r>
              <a:rPr lang="en-US" dirty="0" smtClean="0"/>
              <a:t>etailed description and</a:t>
            </a:r>
          </a:p>
          <a:p>
            <a:pPr marL="0" indent="0">
              <a:buNone/>
            </a:pPr>
            <a:r>
              <a:rPr lang="en-US" dirty="0"/>
              <a:t>s</a:t>
            </a:r>
            <a:r>
              <a:rPr lang="en-US" dirty="0" smtClean="0"/>
              <a:t>pecific treatment </a:t>
            </a:r>
          </a:p>
          <a:p>
            <a:pPr marL="0" indent="0">
              <a:buNone/>
            </a:pPr>
            <a:r>
              <a:rPr lang="en-US" dirty="0" smtClean="0"/>
              <a:t>recommendations</a:t>
            </a:r>
            <a:endParaRPr lang="en-US" dirty="0"/>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46" y="3996766"/>
            <a:ext cx="3524775" cy="2396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850" y="3959675"/>
            <a:ext cx="4806309" cy="2470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7325" y="1522325"/>
            <a:ext cx="4507834" cy="231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082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7913474-BBF9-2741-9231-9E9321D8D2B3}" type="slidenum">
              <a:rPr lang="en-US" smtClean="0"/>
              <a:pPr/>
              <a:t>14</a:t>
            </a:fld>
            <a:endParaRPr lang="en-US" dirty="0"/>
          </a:p>
        </p:txBody>
      </p:sp>
      <p:sp>
        <p:nvSpPr>
          <p:cNvPr id="2" name="Title 1"/>
          <p:cNvSpPr>
            <a:spLocks noGrp="1"/>
          </p:cNvSpPr>
          <p:nvPr>
            <p:ph type="title"/>
          </p:nvPr>
        </p:nvSpPr>
        <p:spPr/>
        <p:txBody>
          <a:bodyPr/>
          <a:lstStyle/>
          <a:p>
            <a:r>
              <a:rPr lang="en-US" dirty="0" smtClean="0">
                <a:solidFill>
                  <a:schemeClr val="bg1"/>
                </a:solidFill>
              </a:rPr>
              <a:t>Getting Started</a:t>
            </a:r>
            <a:endParaRPr lang="en-US" dirty="0">
              <a:solidFill>
                <a:schemeClr val="bg1"/>
              </a:solidFill>
            </a:endParaRPr>
          </a:p>
        </p:txBody>
      </p:sp>
      <p:sp>
        <p:nvSpPr>
          <p:cNvPr id="3" name="Content Placeholder 2"/>
          <p:cNvSpPr>
            <a:spLocks noGrp="1"/>
          </p:cNvSpPr>
          <p:nvPr>
            <p:ph type="body" sz="quarter" idx="10"/>
          </p:nvPr>
        </p:nvSpPr>
        <p:spPr>
          <a:prstGeom prst="rect">
            <a:avLst/>
          </a:prstGeom>
        </p:spPr>
        <p:txBody>
          <a:bodyPr/>
          <a:lstStyle/>
          <a:p>
            <a:pPr>
              <a:buClr>
                <a:srgbClr val="1F3279"/>
              </a:buClr>
              <a:buFont typeface="Wingdings" pitchFamily="2" charset="2"/>
              <a:buChar char="§"/>
            </a:pPr>
            <a:r>
              <a:rPr lang="en-US" sz="1800" dirty="0" smtClean="0"/>
              <a:t>Q: How much will this cost?</a:t>
            </a:r>
          </a:p>
          <a:p>
            <a:pPr>
              <a:buClr>
                <a:srgbClr val="1F3279"/>
              </a:buClr>
              <a:buFont typeface="Wingdings" pitchFamily="2" charset="2"/>
              <a:buChar char="§"/>
            </a:pPr>
            <a:r>
              <a:rPr lang="en-US" sz="1800" dirty="0" smtClean="0"/>
              <a:t>A: It depends on your practice size and venue. If you have a single adjustment room and </a:t>
            </a:r>
            <a:r>
              <a:rPr lang="en-US" sz="1800" dirty="0" err="1" smtClean="0"/>
              <a:t>wifi</a:t>
            </a:r>
            <a:r>
              <a:rPr lang="en-US" sz="1800" dirty="0" smtClean="0"/>
              <a:t> in your office you will need:</a:t>
            </a:r>
          </a:p>
          <a:p>
            <a:pPr lvl="1">
              <a:buClr>
                <a:srgbClr val="1F3279"/>
              </a:buClr>
              <a:buFont typeface="Wingdings" pitchFamily="2" charset="2"/>
              <a:buChar char="§"/>
            </a:pPr>
            <a:r>
              <a:rPr lang="en-US" sz="1400" dirty="0" smtClean="0"/>
              <a:t>One </a:t>
            </a:r>
            <a:r>
              <a:rPr lang="en-US" sz="1400" dirty="0"/>
              <a:t>8GB iPod Touch ($</a:t>
            </a:r>
            <a:r>
              <a:rPr lang="en-US" sz="1400" dirty="0" smtClean="0"/>
              <a:t>187.99) or </a:t>
            </a:r>
            <a:r>
              <a:rPr lang="en-US" sz="1400" dirty="0" err="1" smtClean="0"/>
              <a:t>iPad</a:t>
            </a:r>
            <a:r>
              <a:rPr lang="en-US" sz="1400" dirty="0" smtClean="0"/>
              <a:t> ($329) </a:t>
            </a:r>
          </a:p>
          <a:p>
            <a:pPr lvl="1">
              <a:buClr>
                <a:srgbClr val="1F3279"/>
              </a:buClr>
              <a:buFont typeface="Wingdings" pitchFamily="2" charset="2"/>
              <a:buChar char="§"/>
            </a:pPr>
            <a:r>
              <a:rPr lang="en-US" sz="1400" dirty="0"/>
              <a:t>O</a:t>
            </a:r>
            <a:r>
              <a:rPr lang="en-US" sz="1400" dirty="0" smtClean="0"/>
              <a:t>ne </a:t>
            </a:r>
            <a:r>
              <a:rPr lang="en-US" sz="1400" dirty="0" err="1"/>
              <a:t>SweetBeat</a:t>
            </a:r>
            <a:r>
              <a:rPr lang="en-US" sz="1400" dirty="0"/>
              <a:t> Application </a:t>
            </a:r>
            <a:r>
              <a:rPr lang="en-US" sz="1400" dirty="0" smtClean="0"/>
              <a:t>($299.99) </a:t>
            </a:r>
          </a:p>
          <a:p>
            <a:pPr lvl="1">
              <a:buClr>
                <a:srgbClr val="1F3279"/>
              </a:buClr>
              <a:buFont typeface="Wingdings" pitchFamily="2" charset="2"/>
              <a:buChar char="§"/>
            </a:pPr>
            <a:r>
              <a:rPr lang="en-US" sz="1400" dirty="0"/>
              <a:t>O</a:t>
            </a:r>
            <a:r>
              <a:rPr lang="en-US" sz="1400" dirty="0" smtClean="0"/>
              <a:t>ne </a:t>
            </a:r>
            <a:r>
              <a:rPr lang="en-US" sz="1400" dirty="0"/>
              <a:t>heart monitor and </a:t>
            </a:r>
            <a:r>
              <a:rPr lang="en-US" sz="1400" dirty="0" smtClean="0"/>
              <a:t>receiver/dongle </a:t>
            </a:r>
            <a:r>
              <a:rPr lang="en-US" sz="1400" dirty="0"/>
              <a:t>($59.99 - $99.99</a:t>
            </a:r>
            <a:r>
              <a:rPr lang="en-US" sz="1400" i="1" dirty="0" smtClean="0"/>
              <a:t>)</a:t>
            </a:r>
          </a:p>
          <a:p>
            <a:pPr lvl="1">
              <a:buClr>
                <a:srgbClr val="1F3279"/>
              </a:buClr>
              <a:buFont typeface="Wingdings" pitchFamily="2" charset="2"/>
              <a:buChar char="§"/>
            </a:pPr>
            <a:r>
              <a:rPr lang="en-US" sz="1400" dirty="0" smtClean="0"/>
              <a:t>A </a:t>
            </a:r>
            <a:r>
              <a:rPr lang="en-US" sz="1400" dirty="0" err="1" smtClean="0"/>
              <a:t>SweetBeat</a:t>
            </a:r>
            <a:r>
              <a:rPr lang="en-US" sz="1400" dirty="0" smtClean="0"/>
              <a:t> Pro subscription ($29.99/Month/10 patients)</a:t>
            </a:r>
            <a:r>
              <a:rPr lang="en-US" sz="1400" i="1" dirty="0" smtClean="0"/>
              <a:t> </a:t>
            </a:r>
          </a:p>
          <a:p>
            <a:pPr>
              <a:buClr>
                <a:srgbClr val="1F3279"/>
              </a:buClr>
              <a:buFont typeface="Wingdings" pitchFamily="2" charset="2"/>
              <a:buChar char="§"/>
            </a:pPr>
            <a:r>
              <a:rPr lang="en-US" sz="1800" dirty="0" smtClean="0"/>
              <a:t>Q: If I want multiple setups what is the additional cost?</a:t>
            </a:r>
          </a:p>
          <a:p>
            <a:pPr>
              <a:buClr>
                <a:srgbClr val="1F3279"/>
              </a:buClr>
              <a:buFont typeface="Wingdings" pitchFamily="2" charset="2"/>
              <a:buChar char="§"/>
            </a:pPr>
            <a:r>
              <a:rPr lang="en-US" sz="1800" dirty="0" smtClean="0"/>
              <a:t>A: The additional cost will be for the mobile platform (iPod, </a:t>
            </a:r>
            <a:r>
              <a:rPr lang="en-US" sz="1800" dirty="0" err="1" smtClean="0"/>
              <a:t>iPad</a:t>
            </a:r>
            <a:r>
              <a:rPr lang="en-US" sz="1800" dirty="0" smtClean="0"/>
              <a:t> or iPhone) and the heart rate monitor hardware. The app may be loaded on multiple devices and the subscription is based on the number of patients, not the number of platforms</a:t>
            </a:r>
            <a:endParaRPr lang="en-US" sz="1800" dirty="0"/>
          </a:p>
          <a:p>
            <a:pPr>
              <a:buClr>
                <a:srgbClr val="1F3279"/>
              </a:buClr>
              <a:buFont typeface="Wingdings" pitchFamily="2" charset="2"/>
              <a:buChar char="§"/>
            </a:pPr>
            <a:r>
              <a:rPr lang="en-US" sz="1800" dirty="0" smtClean="0"/>
              <a:t>Q: What if I don’t have </a:t>
            </a:r>
            <a:r>
              <a:rPr lang="en-US" sz="1800" dirty="0" err="1" smtClean="0"/>
              <a:t>wifi</a:t>
            </a:r>
            <a:r>
              <a:rPr lang="en-US" sz="1800" dirty="0" smtClean="0"/>
              <a:t>?</a:t>
            </a:r>
          </a:p>
          <a:p>
            <a:pPr>
              <a:buClr>
                <a:srgbClr val="1F3279"/>
              </a:buClr>
              <a:buFont typeface="Wingdings" pitchFamily="2" charset="2"/>
              <a:buChar char="§"/>
            </a:pPr>
            <a:r>
              <a:rPr lang="en-US" sz="1800" dirty="0" smtClean="0"/>
              <a:t>A: If your office does not have </a:t>
            </a:r>
            <a:r>
              <a:rPr lang="en-US" sz="1800" dirty="0" err="1" smtClean="0"/>
              <a:t>wifi</a:t>
            </a:r>
            <a:r>
              <a:rPr lang="en-US" sz="1800" dirty="0" smtClean="0"/>
              <a:t>, you need a 3G or 4G enabled mobile platform such as </a:t>
            </a:r>
            <a:r>
              <a:rPr lang="en-US" sz="1800" dirty="0" err="1" smtClean="0"/>
              <a:t>iPad</a:t>
            </a:r>
            <a:r>
              <a:rPr lang="en-US" sz="1800" dirty="0" smtClean="0"/>
              <a:t> or iPhone</a:t>
            </a:r>
          </a:p>
        </p:txBody>
      </p:sp>
      <p:sp>
        <p:nvSpPr>
          <p:cNvPr id="38" name="Footer Placeholder 3"/>
          <p:cNvSpPr>
            <a:spLocks noGrp="1"/>
          </p:cNvSpPr>
          <p:nvPr>
            <p:ph type="ftr" sz="quarter" idx="3"/>
          </p:nvPr>
        </p:nvSpPr>
        <p:spPr/>
        <p:txBody>
          <a:bodyPr/>
          <a:lstStyle/>
          <a:p>
            <a:r>
              <a:rPr lang="en-US" dirty="0" err="1" smtClean="0"/>
              <a:t>SweetWater</a:t>
            </a:r>
            <a:r>
              <a:rPr lang="en-US" dirty="0" smtClean="0"/>
              <a:t> Health LLC                                                                                       Confidential</a:t>
            </a:r>
            <a:endParaRPr lang="en-US" dirty="0"/>
          </a:p>
        </p:txBody>
      </p:sp>
    </p:spTree>
    <p:extLst>
      <p:ext uri="{BB962C8B-B14F-4D97-AF65-F5344CB8AC3E}">
        <p14:creationId xmlns:p14="http://schemas.microsoft.com/office/powerpoint/2010/main" val="2336180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7913474-BBF9-2741-9231-9E9321D8D2B3}" type="slidenum">
              <a:rPr lang="en-US" smtClean="0"/>
              <a:pPr/>
              <a:t>15</a:t>
            </a:fld>
            <a:endParaRPr lang="en-US" dirty="0"/>
          </a:p>
        </p:txBody>
      </p:sp>
      <p:sp>
        <p:nvSpPr>
          <p:cNvPr id="2" name="Title 1"/>
          <p:cNvSpPr>
            <a:spLocks noGrp="1"/>
          </p:cNvSpPr>
          <p:nvPr>
            <p:ph type="title"/>
          </p:nvPr>
        </p:nvSpPr>
        <p:spPr/>
        <p:txBody>
          <a:bodyPr/>
          <a:lstStyle/>
          <a:p>
            <a:r>
              <a:rPr lang="en-US" dirty="0" smtClean="0">
                <a:solidFill>
                  <a:schemeClr val="bg1"/>
                </a:solidFill>
              </a:rPr>
              <a:t>Measuring Patient HRV</a:t>
            </a:r>
            <a:endParaRPr lang="en-US" dirty="0">
              <a:solidFill>
                <a:schemeClr val="bg1"/>
              </a:solidFill>
            </a:endParaRPr>
          </a:p>
        </p:txBody>
      </p:sp>
      <p:sp>
        <p:nvSpPr>
          <p:cNvPr id="3" name="Content Placeholder 2"/>
          <p:cNvSpPr>
            <a:spLocks noGrp="1"/>
          </p:cNvSpPr>
          <p:nvPr>
            <p:ph type="body" sz="quarter" idx="10"/>
          </p:nvPr>
        </p:nvSpPr>
        <p:spPr>
          <a:prstGeom prst="rect">
            <a:avLst/>
          </a:prstGeom>
        </p:spPr>
        <p:txBody>
          <a:bodyPr/>
          <a:lstStyle/>
          <a:p>
            <a:pPr>
              <a:buClr>
                <a:srgbClr val="1F3279"/>
              </a:buClr>
              <a:buFont typeface="Wingdings" pitchFamily="2" charset="2"/>
              <a:buChar char="§"/>
            </a:pPr>
            <a:r>
              <a:rPr lang="en-US" sz="1800" dirty="0" smtClean="0"/>
              <a:t>Q: When do I measure HRV and how long will it take?</a:t>
            </a:r>
          </a:p>
          <a:p>
            <a:pPr>
              <a:buClr>
                <a:srgbClr val="1F3279"/>
              </a:buClr>
              <a:buFont typeface="Wingdings" pitchFamily="2" charset="2"/>
              <a:buChar char="§"/>
            </a:pPr>
            <a:r>
              <a:rPr lang="en-US" sz="1800" dirty="0" smtClean="0"/>
              <a:t>A: It is recommended that you run a 5 minute HRV session:</a:t>
            </a:r>
          </a:p>
          <a:p>
            <a:pPr lvl="1">
              <a:buClr>
                <a:srgbClr val="1F3279"/>
              </a:buClr>
              <a:buFont typeface="Wingdings" pitchFamily="2" charset="2"/>
              <a:buChar char="§"/>
            </a:pPr>
            <a:r>
              <a:rPr lang="en-US" sz="1400" dirty="0" smtClean="0"/>
              <a:t>During a new patient evaluation, before any adjustments</a:t>
            </a:r>
          </a:p>
          <a:p>
            <a:pPr lvl="1">
              <a:buClr>
                <a:srgbClr val="1F3279"/>
              </a:buClr>
              <a:buFont typeface="Wingdings" pitchFamily="2" charset="2"/>
              <a:buChar char="§"/>
            </a:pPr>
            <a:r>
              <a:rPr lang="en-US" sz="1400" dirty="0" smtClean="0"/>
              <a:t>Before adjustments in order to plan treatment </a:t>
            </a:r>
          </a:p>
          <a:p>
            <a:pPr lvl="1">
              <a:buClr>
                <a:srgbClr val="1F3279"/>
              </a:buClr>
              <a:buFont typeface="Wingdings" pitchFamily="2" charset="2"/>
              <a:buChar char="§"/>
            </a:pPr>
            <a:r>
              <a:rPr lang="en-US" sz="1400" dirty="0" smtClean="0"/>
              <a:t>After adjustment to measure effects of treatment </a:t>
            </a:r>
          </a:p>
          <a:p>
            <a:pPr>
              <a:buClr>
                <a:srgbClr val="1F3279"/>
              </a:buClr>
              <a:buFont typeface="Wingdings" pitchFamily="2" charset="2"/>
              <a:buChar char="§"/>
            </a:pPr>
            <a:r>
              <a:rPr lang="en-US" sz="1800" dirty="0" smtClean="0"/>
              <a:t>Q: What is involved in running a session?</a:t>
            </a:r>
          </a:p>
          <a:p>
            <a:pPr>
              <a:buClr>
                <a:srgbClr val="1F3279"/>
              </a:buClr>
              <a:buFont typeface="Wingdings" pitchFamily="2" charset="2"/>
              <a:buChar char="§"/>
            </a:pPr>
            <a:r>
              <a:rPr lang="en-US" sz="1800" dirty="0" smtClean="0"/>
              <a:t>A: Your patient will attach an athletic chest strap heart rate monitor</a:t>
            </a:r>
          </a:p>
          <a:p>
            <a:pPr lvl="1">
              <a:buClr>
                <a:srgbClr val="1F3279"/>
              </a:buClr>
              <a:buFont typeface="Wingdings" pitchFamily="2" charset="2"/>
              <a:buChar char="§"/>
            </a:pPr>
            <a:r>
              <a:rPr lang="en-US" sz="1400" dirty="0" smtClean="0"/>
              <a:t>Attach the heart rate receiver to your </a:t>
            </a:r>
            <a:r>
              <a:rPr lang="en-US" sz="1400" dirty="0" err="1" smtClean="0"/>
              <a:t>iphone</a:t>
            </a:r>
            <a:r>
              <a:rPr lang="en-US" sz="1400" dirty="0" smtClean="0"/>
              <a:t>/</a:t>
            </a:r>
            <a:r>
              <a:rPr lang="en-US" sz="1400" dirty="0" err="1" smtClean="0"/>
              <a:t>ipad</a:t>
            </a:r>
            <a:r>
              <a:rPr lang="en-US" sz="1400" dirty="0" smtClean="0"/>
              <a:t>/</a:t>
            </a:r>
            <a:r>
              <a:rPr lang="en-US" sz="1400" dirty="0" err="1" smtClean="0"/>
              <a:t>ipod</a:t>
            </a:r>
            <a:r>
              <a:rPr lang="en-US" sz="1400" dirty="0" smtClean="0"/>
              <a:t> if applicable</a:t>
            </a:r>
          </a:p>
          <a:p>
            <a:pPr lvl="1">
              <a:buClr>
                <a:srgbClr val="1F3279"/>
              </a:buClr>
              <a:buFont typeface="Wingdings" pitchFamily="2" charset="2"/>
              <a:buChar char="§"/>
            </a:pPr>
            <a:r>
              <a:rPr lang="en-US" sz="1400" dirty="0" smtClean="0"/>
              <a:t>Launch the </a:t>
            </a:r>
            <a:r>
              <a:rPr lang="en-US" sz="1400" dirty="0" err="1" smtClean="0"/>
              <a:t>SweetBeat</a:t>
            </a:r>
            <a:r>
              <a:rPr lang="en-US" sz="1400" dirty="0" smtClean="0"/>
              <a:t> Pro app</a:t>
            </a:r>
          </a:p>
          <a:p>
            <a:pPr lvl="1">
              <a:buClr>
                <a:srgbClr val="1F3279"/>
              </a:buClr>
              <a:buFont typeface="Wingdings" pitchFamily="2" charset="2"/>
              <a:buChar char="§"/>
            </a:pPr>
            <a:r>
              <a:rPr lang="en-US" sz="1400" dirty="0" smtClean="0"/>
              <a:t>Select the patient from your patient list</a:t>
            </a:r>
          </a:p>
          <a:p>
            <a:pPr lvl="1">
              <a:buClr>
                <a:srgbClr val="1F3279"/>
              </a:buClr>
              <a:buFont typeface="Wingdings" pitchFamily="2" charset="2"/>
              <a:buChar char="§"/>
            </a:pPr>
            <a:r>
              <a:rPr lang="en-US" sz="1400" dirty="0" smtClean="0"/>
              <a:t>Press start and wait 5 minutes</a:t>
            </a:r>
          </a:p>
          <a:p>
            <a:pPr lvl="1">
              <a:buClr>
                <a:srgbClr val="1F3279"/>
              </a:buClr>
              <a:buFont typeface="Wingdings" pitchFamily="2" charset="2"/>
              <a:buChar char="§"/>
            </a:pPr>
            <a:r>
              <a:rPr lang="en-US" sz="1400" dirty="0" smtClean="0"/>
              <a:t>You may watch the HRV in real time and view results in text or graphical form when complete</a:t>
            </a:r>
          </a:p>
          <a:p>
            <a:pPr lvl="1">
              <a:buClr>
                <a:srgbClr val="1F3279"/>
              </a:buClr>
              <a:buFont typeface="Wingdings" pitchFamily="2" charset="2"/>
              <a:buChar char="§"/>
            </a:pPr>
            <a:r>
              <a:rPr lang="en-US" sz="1400" dirty="0" smtClean="0"/>
              <a:t>Add notes to the session and upload</a:t>
            </a:r>
            <a:endParaRPr lang="en-US" sz="1400" dirty="0"/>
          </a:p>
          <a:p>
            <a:pPr>
              <a:buClr>
                <a:srgbClr val="1F3279"/>
              </a:buClr>
              <a:buFont typeface="Wingdings" pitchFamily="2" charset="2"/>
              <a:buChar char="§"/>
            </a:pPr>
            <a:r>
              <a:rPr lang="en-US" sz="1800" dirty="0" smtClean="0"/>
              <a:t>Q: Does the patient just sit there during a session?</a:t>
            </a:r>
          </a:p>
          <a:p>
            <a:pPr>
              <a:buClr>
                <a:srgbClr val="1F3279"/>
              </a:buClr>
              <a:buFont typeface="Wingdings" pitchFamily="2" charset="2"/>
              <a:buChar char="§"/>
            </a:pPr>
            <a:r>
              <a:rPr lang="en-US" sz="1800" dirty="0" smtClean="0"/>
              <a:t>A: There are several tests you can perform:</a:t>
            </a:r>
          </a:p>
          <a:p>
            <a:pPr lvl="1">
              <a:buClr>
                <a:srgbClr val="1F3279"/>
              </a:buClr>
              <a:buFont typeface="Wingdings" pitchFamily="2" charset="2"/>
              <a:buChar char="§"/>
            </a:pPr>
            <a:r>
              <a:rPr lang="en-US" sz="1400" dirty="0" smtClean="0"/>
              <a:t>Basic reading – patient relaxes and breathes normally</a:t>
            </a:r>
          </a:p>
          <a:p>
            <a:pPr lvl="1">
              <a:buClr>
                <a:srgbClr val="1F3279"/>
              </a:buClr>
              <a:buFont typeface="Wingdings" pitchFamily="2" charset="2"/>
              <a:buChar char="§"/>
            </a:pPr>
            <a:r>
              <a:rPr lang="en-US" sz="1400" dirty="0" smtClean="0"/>
              <a:t>Orthostatic testing – patient lies supine and the stands</a:t>
            </a:r>
          </a:p>
          <a:p>
            <a:pPr lvl="1">
              <a:buClr>
                <a:srgbClr val="1F3279"/>
              </a:buClr>
              <a:buFont typeface="Wingdings" pitchFamily="2" charset="2"/>
              <a:buChar char="§"/>
            </a:pPr>
            <a:r>
              <a:rPr lang="en-US" sz="1400" dirty="0" smtClean="0"/>
              <a:t>Deep Breathing testing – Patient does deep breathing by following the </a:t>
            </a:r>
            <a:r>
              <a:rPr lang="en-US" sz="1400" dirty="0" err="1" smtClean="0"/>
              <a:t>SweetBeat</a:t>
            </a:r>
            <a:r>
              <a:rPr lang="en-US" sz="1400" dirty="0" smtClean="0"/>
              <a:t> Pro breath pacer</a:t>
            </a:r>
          </a:p>
        </p:txBody>
      </p:sp>
      <p:sp>
        <p:nvSpPr>
          <p:cNvPr id="38" name="Footer Placeholder 3"/>
          <p:cNvSpPr>
            <a:spLocks noGrp="1"/>
          </p:cNvSpPr>
          <p:nvPr>
            <p:ph type="ftr" sz="quarter" idx="3"/>
          </p:nvPr>
        </p:nvSpPr>
        <p:spPr/>
        <p:txBody>
          <a:bodyPr/>
          <a:lstStyle/>
          <a:p>
            <a:r>
              <a:rPr lang="en-US" dirty="0" err="1" smtClean="0"/>
              <a:t>SweetWater</a:t>
            </a:r>
            <a:r>
              <a:rPr lang="en-US" dirty="0" smtClean="0"/>
              <a:t> Health LLC                                                                                       Confidential</a:t>
            </a:r>
            <a:endParaRPr lang="en-US" dirty="0"/>
          </a:p>
        </p:txBody>
      </p:sp>
    </p:spTree>
    <p:extLst>
      <p:ext uri="{BB962C8B-B14F-4D97-AF65-F5344CB8AC3E}">
        <p14:creationId xmlns:p14="http://schemas.microsoft.com/office/powerpoint/2010/main" val="2801095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26124" y="330200"/>
            <a:ext cx="7168569" cy="673100"/>
          </a:xfrm>
        </p:spPr>
        <p:txBody>
          <a:bodyPr/>
          <a:lstStyle/>
          <a:p>
            <a:r>
              <a:rPr lang="en-US" dirty="0" smtClean="0">
                <a:solidFill>
                  <a:schemeClr val="bg1"/>
                </a:solidFill>
              </a:rPr>
              <a:t>The Science of HRV</a:t>
            </a:r>
            <a:endParaRPr lang="en-US" dirty="0">
              <a:solidFill>
                <a:schemeClr val="bg1"/>
              </a:solidFill>
            </a:endParaRPr>
          </a:p>
        </p:txBody>
      </p:sp>
      <p:sp>
        <p:nvSpPr>
          <p:cNvPr id="9" name="Content Placeholder 8"/>
          <p:cNvSpPr>
            <a:spLocks noGrp="1"/>
          </p:cNvSpPr>
          <p:nvPr>
            <p:ph sz="half" idx="4294967295"/>
          </p:nvPr>
        </p:nvSpPr>
        <p:spPr>
          <a:xfrm>
            <a:off x="455523" y="1459260"/>
            <a:ext cx="3380214" cy="4971050"/>
          </a:xfrm>
          <a:prstGeom prst="rect">
            <a:avLst/>
          </a:prstGeom>
        </p:spPr>
        <p:txBody>
          <a:bodyPr/>
          <a:lstStyle/>
          <a:p>
            <a:r>
              <a:rPr lang="en-US" sz="1200" b="1" dirty="0"/>
              <a:t>What is Heart Rate </a:t>
            </a:r>
            <a:r>
              <a:rPr lang="en-US" sz="1200" b="1" dirty="0" smtClean="0"/>
              <a:t>Variability (HRV)?</a:t>
            </a:r>
          </a:p>
          <a:p>
            <a:r>
              <a:rPr lang="en-US" sz="1200" b="1" dirty="0">
                <a:ea typeface="ＭＳ Ｐゴシック" charset="-128"/>
                <a:cs typeface="Papyrus"/>
              </a:rPr>
              <a:t>HRV is The variation between each heart beat and is a view into the </a:t>
            </a:r>
            <a:r>
              <a:rPr lang="en-US" sz="1200" b="1" dirty="0" smtClean="0">
                <a:ea typeface="ＭＳ Ｐゴシック" charset="-128"/>
                <a:cs typeface="Papyrus"/>
              </a:rPr>
              <a:t>ANS</a:t>
            </a:r>
            <a:endParaRPr lang="en-US" sz="1200" b="1" dirty="0"/>
          </a:p>
          <a:p>
            <a:endParaRPr lang="en-US" sz="1200" b="1" dirty="0"/>
          </a:p>
          <a:p>
            <a:endParaRPr lang="en-US" sz="1200" b="1" dirty="0" smtClean="0"/>
          </a:p>
          <a:p>
            <a:endParaRPr lang="en-US" sz="1200" b="1" dirty="0"/>
          </a:p>
          <a:p>
            <a:r>
              <a:rPr lang="en-US" sz="1200" b="1" dirty="0" smtClean="0"/>
              <a:t>This illustration shows an unhealthy heart rate variability with constant 1 sec intervals between beats</a:t>
            </a:r>
          </a:p>
          <a:p>
            <a:pPr marL="0" indent="0">
              <a:buNone/>
            </a:pPr>
            <a:endParaRPr lang="en-US" sz="1200" b="1" dirty="0" smtClean="0"/>
          </a:p>
          <a:p>
            <a:endParaRPr lang="en-US" sz="1200" b="1" dirty="0" smtClean="0"/>
          </a:p>
          <a:p>
            <a:endParaRPr lang="en-US" sz="1200" b="1" dirty="0"/>
          </a:p>
          <a:p>
            <a:r>
              <a:rPr lang="en-US" sz="1200" b="1" dirty="0"/>
              <a:t>This illustration shows </a:t>
            </a:r>
            <a:r>
              <a:rPr lang="en-US" sz="1200" b="1" dirty="0" smtClean="0"/>
              <a:t>a healthy </a:t>
            </a:r>
            <a:r>
              <a:rPr lang="en-US" sz="1200" b="1" dirty="0"/>
              <a:t>heart rate variability with </a:t>
            </a:r>
            <a:r>
              <a:rPr lang="en-US" sz="1200" b="1" dirty="0" smtClean="0"/>
              <a:t>variation between beats</a:t>
            </a:r>
          </a:p>
          <a:p>
            <a:r>
              <a:rPr lang="en-US" sz="1200" b="1" dirty="0" smtClean="0"/>
              <a:t>This variation is caused by the sympathetic nervous system speeding the heart up while the parasympathetic slows it down in a sort of “tug of war”</a:t>
            </a:r>
            <a:endParaRPr lang="en-US" sz="1600" b="1" dirty="0"/>
          </a:p>
          <a:p>
            <a:r>
              <a:rPr lang="en-US" sz="1600" b="1" dirty="0" smtClean="0"/>
              <a:t>HRV has been researched for more than 30 years</a:t>
            </a:r>
            <a:endParaRPr lang="en-US" sz="1600" dirty="0"/>
          </a:p>
          <a:p>
            <a:pPr marL="457200" lvl="1" indent="0">
              <a:buNone/>
            </a:pPr>
            <a:endParaRPr lang="en-US" sz="1000" dirty="0"/>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sp>
        <p:nvSpPr>
          <p:cNvPr id="6" name="Slide Number Placeholder 5"/>
          <p:cNvSpPr>
            <a:spLocks noGrp="1"/>
          </p:cNvSpPr>
          <p:nvPr>
            <p:ph type="sldNum" sz="quarter" idx="4"/>
          </p:nvPr>
        </p:nvSpPr>
        <p:spPr/>
        <p:txBody>
          <a:bodyPr/>
          <a:lstStyle/>
          <a:p>
            <a:fld id="{47913474-BBF9-2741-9231-9E9321D8D2B3}" type="slidenum">
              <a:rPr lang="en-US" smtClean="0"/>
              <a:pPr/>
              <a:t>16</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2186" y="5649038"/>
            <a:ext cx="860201" cy="835969"/>
          </a:xfrm>
          <a:prstGeom prst="rect">
            <a:avLst/>
          </a:prstGeom>
        </p:spPr>
      </p:pic>
      <p:pic>
        <p:nvPicPr>
          <p:cNvPr id="206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048" y="2203596"/>
            <a:ext cx="2931537" cy="578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991" y="3465155"/>
            <a:ext cx="2980396" cy="54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278" y="1459260"/>
            <a:ext cx="4884749" cy="4825538"/>
          </a:xfrm>
          <a:prstGeom prst="rect">
            <a:avLst/>
          </a:prstGeom>
        </p:spPr>
      </p:pic>
    </p:spTree>
    <p:extLst>
      <p:ext uri="{BB962C8B-B14F-4D97-AF65-F5344CB8AC3E}">
        <p14:creationId xmlns:p14="http://schemas.microsoft.com/office/powerpoint/2010/main" val="31904705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17FA782-7991-6140-A660-3672917CDA24}" type="slidenum">
              <a:rPr lang="en-US" smtClean="0"/>
              <a:pPr/>
              <a:t>17</a:t>
            </a:fld>
            <a:endParaRPr lang="en-US" dirty="0"/>
          </a:p>
        </p:txBody>
      </p:sp>
      <p:sp>
        <p:nvSpPr>
          <p:cNvPr id="3" name="Title 2"/>
          <p:cNvSpPr>
            <a:spLocks noGrp="1"/>
          </p:cNvSpPr>
          <p:nvPr>
            <p:ph type="title"/>
          </p:nvPr>
        </p:nvSpPr>
        <p:spPr/>
        <p:txBody>
          <a:bodyPr/>
          <a:lstStyle/>
          <a:p>
            <a:r>
              <a:rPr lang="en-US" dirty="0" smtClean="0"/>
              <a:t>Benefits of SweetBeat</a:t>
            </a:r>
            <a:br>
              <a:rPr lang="en-US" dirty="0" smtClean="0"/>
            </a:br>
            <a:r>
              <a:rPr lang="en-US" sz="2400" dirty="0" smtClean="0"/>
              <a:t>Continuous real-time generative feedback</a:t>
            </a:r>
            <a:endParaRPr lang="en-US" sz="2400" dirty="0"/>
          </a:p>
        </p:txBody>
      </p:sp>
      <p:sp>
        <p:nvSpPr>
          <p:cNvPr id="5" name="Footer Placeholder 4"/>
          <p:cNvSpPr>
            <a:spLocks noGrp="1"/>
          </p:cNvSpPr>
          <p:nvPr>
            <p:ph type="ftr" sz="quarter" idx="3"/>
          </p:nvPr>
        </p:nvSpPr>
        <p:spPr/>
        <p:txBody>
          <a:bodyPr/>
          <a:lstStyle/>
          <a:p>
            <a:r>
              <a:rPr lang="en-US" dirty="0" smtClean="0"/>
              <a:t>SweetWater Health LLC                                                                                           Confidential</a:t>
            </a:r>
            <a:endParaRPr lang="en-US" dirty="0"/>
          </a:p>
        </p:txBody>
      </p:sp>
      <p:pic>
        <p:nvPicPr>
          <p:cNvPr id="6" name="Picture 5"/>
          <p:cNvPicPr>
            <a:picLocks noChangeAspect="1"/>
          </p:cNvPicPr>
          <p:nvPr/>
        </p:nvPicPr>
        <p:blipFill>
          <a:blip r:embed="rId2"/>
          <a:stretch>
            <a:fillRect/>
          </a:stretch>
        </p:blipFill>
        <p:spPr>
          <a:xfrm>
            <a:off x="0" y="1697256"/>
            <a:ext cx="9200681" cy="3833617"/>
          </a:xfrm>
          <a:prstGeom prst="rect">
            <a:avLst/>
          </a:prstGeom>
        </p:spPr>
      </p:pic>
    </p:spTree>
    <p:extLst>
      <p:ext uri="{BB962C8B-B14F-4D97-AF65-F5344CB8AC3E}">
        <p14:creationId xmlns:p14="http://schemas.microsoft.com/office/powerpoint/2010/main" val="1515205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7913474-BBF9-2741-9231-9E9321D8D2B3}" type="slidenum">
              <a:rPr lang="en-US" smtClean="0"/>
              <a:pPr/>
              <a:t>18</a:t>
            </a:fld>
            <a:endParaRPr lang="en-US" dirty="0"/>
          </a:p>
        </p:txBody>
      </p:sp>
      <p:sp>
        <p:nvSpPr>
          <p:cNvPr id="2" name="Title 1"/>
          <p:cNvSpPr>
            <a:spLocks noGrp="1"/>
          </p:cNvSpPr>
          <p:nvPr>
            <p:ph type="title"/>
          </p:nvPr>
        </p:nvSpPr>
        <p:spPr/>
        <p:txBody>
          <a:bodyPr/>
          <a:lstStyle/>
          <a:p>
            <a:r>
              <a:rPr lang="en-US" dirty="0" err="1" smtClean="0">
                <a:solidFill>
                  <a:schemeClr val="bg1"/>
                </a:solidFill>
              </a:rPr>
              <a:t>SweetWater</a:t>
            </a:r>
            <a:r>
              <a:rPr lang="en-US" dirty="0" smtClean="0">
                <a:solidFill>
                  <a:schemeClr val="bg1"/>
                </a:solidFill>
              </a:rPr>
              <a:t> Health</a:t>
            </a:r>
            <a:br>
              <a:rPr lang="en-US" dirty="0" smtClean="0">
                <a:solidFill>
                  <a:schemeClr val="bg1"/>
                </a:solidFill>
              </a:rPr>
            </a:br>
            <a:r>
              <a:rPr lang="en-US" dirty="0" smtClean="0">
                <a:solidFill>
                  <a:schemeClr val="bg1"/>
                </a:solidFill>
              </a:rPr>
              <a:t>HRV Parameters</a:t>
            </a:r>
            <a:endParaRPr lang="en-US" dirty="0">
              <a:solidFill>
                <a:schemeClr val="bg1"/>
              </a:solidFill>
            </a:endParaRPr>
          </a:p>
        </p:txBody>
      </p:sp>
      <p:sp>
        <p:nvSpPr>
          <p:cNvPr id="3" name="Content Placeholder 2"/>
          <p:cNvSpPr>
            <a:spLocks noGrp="1"/>
          </p:cNvSpPr>
          <p:nvPr>
            <p:ph type="body" sz="quarter" idx="10"/>
          </p:nvPr>
        </p:nvSpPr>
        <p:spPr>
          <a:prstGeom prst="rect">
            <a:avLst/>
          </a:prstGeom>
        </p:spPr>
        <p:txBody>
          <a:bodyPr/>
          <a:lstStyle/>
          <a:p>
            <a:pPr>
              <a:buClr>
                <a:srgbClr val="1F3279"/>
              </a:buClr>
              <a:buFont typeface="Wingdings" pitchFamily="2" charset="2"/>
              <a:buChar char="§"/>
            </a:pPr>
            <a:r>
              <a:rPr lang="en-US" sz="1800" dirty="0" smtClean="0"/>
              <a:t>Heart Rate Variability is measured by several parameters:</a:t>
            </a:r>
          </a:p>
          <a:p>
            <a:pPr>
              <a:buClr>
                <a:srgbClr val="1F3279"/>
              </a:buClr>
              <a:buFont typeface="Wingdings" pitchFamily="2" charset="2"/>
              <a:buChar char="§"/>
            </a:pPr>
            <a:r>
              <a:rPr lang="en-US" sz="1800" dirty="0" smtClean="0"/>
              <a:t>Time domain – These are standard statistical analysis of the heart beat time series</a:t>
            </a:r>
          </a:p>
          <a:p>
            <a:pPr lvl="1">
              <a:buClr>
                <a:srgbClr val="1F3279"/>
              </a:buClr>
              <a:buFont typeface="Wingdings" pitchFamily="2" charset="2"/>
              <a:buChar char="§"/>
            </a:pPr>
            <a:r>
              <a:rPr lang="en-US" sz="1400" dirty="0" smtClean="0"/>
              <a:t>Standard Deviation</a:t>
            </a:r>
            <a:r>
              <a:rPr lang="en-US" sz="1400" dirty="0"/>
              <a:t> </a:t>
            </a:r>
            <a:r>
              <a:rPr lang="en-US" sz="1400" dirty="0" smtClean="0"/>
              <a:t>(SDNN) </a:t>
            </a:r>
          </a:p>
          <a:p>
            <a:pPr lvl="1">
              <a:buClr>
                <a:srgbClr val="1F3279"/>
              </a:buClr>
              <a:buFont typeface="Wingdings" pitchFamily="2" charset="2"/>
              <a:buChar char="§"/>
            </a:pPr>
            <a:r>
              <a:rPr lang="en-US" sz="1400" dirty="0" smtClean="0"/>
              <a:t>Root Mean Square of Successive Differences, (</a:t>
            </a:r>
            <a:r>
              <a:rPr lang="en-US" sz="1400" dirty="0" err="1" smtClean="0"/>
              <a:t>rMSSD</a:t>
            </a:r>
            <a:r>
              <a:rPr lang="en-US" sz="1400" dirty="0" smtClean="0"/>
              <a:t>)</a:t>
            </a:r>
          </a:p>
          <a:p>
            <a:pPr lvl="1">
              <a:buClr>
                <a:srgbClr val="1F3279"/>
              </a:buClr>
              <a:buFont typeface="Wingdings" pitchFamily="2" charset="2"/>
              <a:buChar char="§"/>
            </a:pPr>
            <a:r>
              <a:rPr lang="en-US" sz="1400" dirty="0" smtClean="0"/>
              <a:t>Heart Rate (HR)</a:t>
            </a:r>
          </a:p>
          <a:p>
            <a:pPr lvl="1">
              <a:buClr>
                <a:srgbClr val="1F3279"/>
              </a:buClr>
              <a:buFont typeface="Wingdings" pitchFamily="2" charset="2"/>
              <a:buChar char="§"/>
            </a:pPr>
            <a:r>
              <a:rPr lang="en-US" sz="1400" dirty="0" smtClean="0"/>
              <a:t>pNN50, TINN, Triangular index</a:t>
            </a:r>
          </a:p>
          <a:p>
            <a:pPr>
              <a:buClr>
                <a:srgbClr val="1F3279"/>
              </a:buClr>
              <a:buFont typeface="Wingdings" pitchFamily="2" charset="2"/>
              <a:buChar char="§"/>
            </a:pPr>
            <a:r>
              <a:rPr lang="en-US" sz="1800" dirty="0" smtClean="0"/>
              <a:t>Frequency Domain:</a:t>
            </a:r>
          </a:p>
          <a:p>
            <a:pPr lvl="1">
              <a:buClr>
                <a:srgbClr val="1F3279"/>
              </a:buClr>
              <a:buFont typeface="Wingdings" pitchFamily="2" charset="2"/>
              <a:buChar char="§"/>
            </a:pPr>
            <a:r>
              <a:rPr lang="en-US" sz="1400" dirty="0" smtClean="0"/>
              <a:t>Very Low Frequency (VLF)</a:t>
            </a:r>
          </a:p>
          <a:p>
            <a:pPr lvl="1">
              <a:buClr>
                <a:srgbClr val="1F3279"/>
              </a:buClr>
              <a:buFont typeface="Wingdings" pitchFamily="2" charset="2"/>
              <a:buChar char="§"/>
            </a:pPr>
            <a:r>
              <a:rPr lang="en-US" sz="1400" dirty="0" smtClean="0"/>
              <a:t>Low Frequency (LF, associated with sympathetic activation)</a:t>
            </a:r>
          </a:p>
          <a:p>
            <a:pPr lvl="1">
              <a:buClr>
                <a:srgbClr val="1F3279"/>
              </a:buClr>
              <a:buFont typeface="Wingdings" pitchFamily="2" charset="2"/>
              <a:buChar char="§"/>
            </a:pPr>
            <a:r>
              <a:rPr lang="en-US" sz="1400" dirty="0" smtClean="0"/>
              <a:t>High Frequency (HF, associated with parasympathetic activation) </a:t>
            </a:r>
          </a:p>
          <a:p>
            <a:pPr marL="230188" lvl="1" indent="-230188">
              <a:buClr>
                <a:srgbClr val="1F3279"/>
              </a:buClr>
              <a:buFont typeface="Wingdings" pitchFamily="2" charset="2"/>
              <a:buChar char="§"/>
            </a:pPr>
            <a:r>
              <a:rPr lang="en-US" sz="1800" dirty="0" smtClean="0"/>
              <a:t>Non-Linear:</a:t>
            </a:r>
          </a:p>
          <a:p>
            <a:pPr marL="461963" lvl="2" indent="-230188">
              <a:buClr>
                <a:srgbClr val="1F3279"/>
              </a:buClr>
              <a:buFont typeface="Wingdings" pitchFamily="2" charset="2"/>
              <a:buChar char="§"/>
            </a:pPr>
            <a:r>
              <a:rPr lang="en-US" sz="1600" dirty="0" smtClean="0"/>
              <a:t>SD1/SD2, </a:t>
            </a:r>
            <a:r>
              <a:rPr lang="en-US" sz="1600" dirty="0" err="1" smtClean="0"/>
              <a:t>ApEn</a:t>
            </a:r>
            <a:r>
              <a:rPr lang="en-US" sz="1600" dirty="0" smtClean="0"/>
              <a:t>, </a:t>
            </a:r>
            <a:r>
              <a:rPr lang="en-US" sz="1600" dirty="0" err="1" smtClean="0"/>
              <a:t>SampEN</a:t>
            </a:r>
            <a:endParaRPr lang="en-US" sz="1600" dirty="0" smtClean="0"/>
          </a:p>
          <a:p>
            <a:pPr marL="230188" lvl="1" indent="-230188">
              <a:buClr>
                <a:srgbClr val="1F3279"/>
              </a:buClr>
              <a:buFont typeface="Wingdings" pitchFamily="2" charset="2"/>
              <a:buChar char="§"/>
            </a:pPr>
            <a:r>
              <a:rPr lang="en-US" sz="2000" dirty="0" err="1" smtClean="0"/>
              <a:t>SweetBeat</a:t>
            </a:r>
            <a:r>
              <a:rPr lang="en-US" sz="2000" dirty="0" smtClean="0"/>
              <a:t> uses HRV algorithms provided by </a:t>
            </a:r>
            <a:r>
              <a:rPr lang="en-US" sz="2000" dirty="0" err="1" smtClean="0"/>
              <a:t>Physionet</a:t>
            </a:r>
            <a:r>
              <a:rPr lang="en-US" sz="2000" dirty="0" smtClean="0"/>
              <a:t> (Harvard-MIT </a:t>
            </a:r>
            <a:r>
              <a:rPr lang="en-US" dirty="0"/>
              <a:t>D</a:t>
            </a:r>
            <a:r>
              <a:rPr lang="en-US" sz="2000" dirty="0" smtClean="0"/>
              <a:t>ivision of Health </a:t>
            </a:r>
            <a:r>
              <a:rPr lang="en-US" dirty="0" smtClean="0"/>
              <a:t>Sciences and Technology</a:t>
            </a:r>
            <a:endParaRPr lang="en-US" sz="2000" dirty="0"/>
          </a:p>
        </p:txBody>
      </p:sp>
      <p:sp>
        <p:nvSpPr>
          <p:cNvPr id="38" name="Footer Placeholder 3"/>
          <p:cNvSpPr>
            <a:spLocks noGrp="1"/>
          </p:cNvSpPr>
          <p:nvPr>
            <p:ph type="ftr" sz="quarter" idx="3"/>
          </p:nvPr>
        </p:nvSpPr>
        <p:spPr/>
        <p:txBody>
          <a:bodyPr/>
          <a:lstStyle/>
          <a:p>
            <a:r>
              <a:rPr lang="en-US" dirty="0" err="1" smtClean="0"/>
              <a:t>SweetWater</a:t>
            </a:r>
            <a:r>
              <a:rPr lang="en-US" dirty="0" smtClean="0"/>
              <a:t> Health LLC                                                                                       Confidential</a:t>
            </a:r>
            <a:endParaRPr lang="en-US" dirty="0"/>
          </a:p>
        </p:txBody>
      </p:sp>
    </p:spTree>
    <p:extLst>
      <p:ext uri="{BB962C8B-B14F-4D97-AF65-F5344CB8AC3E}">
        <p14:creationId xmlns:p14="http://schemas.microsoft.com/office/powerpoint/2010/main" val="2482833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7913474-BBF9-2741-9231-9E9321D8D2B3}" type="slidenum">
              <a:rPr lang="en-US" smtClean="0"/>
              <a:pPr/>
              <a:t>19</a:t>
            </a:fld>
            <a:endParaRPr lang="en-US" dirty="0"/>
          </a:p>
        </p:txBody>
      </p:sp>
      <p:sp>
        <p:nvSpPr>
          <p:cNvPr id="2" name="Title 1"/>
          <p:cNvSpPr>
            <a:spLocks noGrp="1"/>
          </p:cNvSpPr>
          <p:nvPr>
            <p:ph type="title"/>
          </p:nvPr>
        </p:nvSpPr>
        <p:spPr/>
        <p:txBody>
          <a:bodyPr/>
          <a:lstStyle/>
          <a:p>
            <a:r>
              <a:rPr lang="en-US" dirty="0" err="1" smtClean="0">
                <a:solidFill>
                  <a:schemeClr val="bg1"/>
                </a:solidFill>
              </a:rPr>
              <a:t>SweetWater</a:t>
            </a:r>
            <a:r>
              <a:rPr lang="en-US" dirty="0" smtClean="0">
                <a:solidFill>
                  <a:schemeClr val="bg1"/>
                </a:solidFill>
              </a:rPr>
              <a:t> Health</a:t>
            </a:r>
            <a:br>
              <a:rPr lang="en-US" dirty="0" smtClean="0">
                <a:solidFill>
                  <a:schemeClr val="bg1"/>
                </a:solidFill>
              </a:rPr>
            </a:br>
            <a:r>
              <a:rPr lang="en-US" dirty="0" smtClean="0">
                <a:solidFill>
                  <a:schemeClr val="bg1"/>
                </a:solidFill>
              </a:rPr>
              <a:t>HRV and Vagal Tone</a:t>
            </a:r>
            <a:endParaRPr lang="en-US" dirty="0">
              <a:solidFill>
                <a:schemeClr val="bg1"/>
              </a:solidFill>
            </a:endParaRPr>
          </a:p>
        </p:txBody>
      </p:sp>
      <p:sp>
        <p:nvSpPr>
          <p:cNvPr id="3" name="Content Placeholder 2"/>
          <p:cNvSpPr>
            <a:spLocks noGrp="1"/>
          </p:cNvSpPr>
          <p:nvPr>
            <p:ph type="body" sz="quarter" idx="10"/>
          </p:nvPr>
        </p:nvSpPr>
        <p:spPr>
          <a:prstGeom prst="rect">
            <a:avLst/>
          </a:prstGeom>
        </p:spPr>
        <p:txBody>
          <a:bodyPr/>
          <a:lstStyle/>
          <a:p>
            <a:pPr>
              <a:buClr>
                <a:srgbClr val="1F3279"/>
              </a:buClr>
              <a:buFont typeface="Wingdings" pitchFamily="2" charset="2"/>
              <a:buChar char="§"/>
            </a:pPr>
            <a:r>
              <a:rPr lang="en-US" sz="1800" dirty="0" smtClean="0"/>
              <a:t>The </a:t>
            </a:r>
            <a:r>
              <a:rPr lang="en-US" sz="1800" dirty="0" err="1" smtClean="0"/>
              <a:t>vagus</a:t>
            </a:r>
            <a:r>
              <a:rPr lang="en-US" sz="1800" dirty="0" smtClean="0"/>
              <a:t> nerve is the 10</a:t>
            </a:r>
            <a:r>
              <a:rPr lang="en-US" sz="1800" baseline="30000" dirty="0" smtClean="0"/>
              <a:t>th</a:t>
            </a:r>
            <a:r>
              <a:rPr lang="en-US" sz="1800" dirty="0" smtClean="0"/>
              <a:t> of 12 paired cranial nerves and controls parasympathetic innervation of the heart and acts to lower the heart rate. </a:t>
            </a:r>
          </a:p>
          <a:p>
            <a:pPr>
              <a:buClr>
                <a:srgbClr val="1F3279"/>
              </a:buClr>
              <a:buFont typeface="Wingdings" pitchFamily="2" charset="2"/>
              <a:buChar char="§"/>
            </a:pPr>
            <a:r>
              <a:rPr lang="en-US" sz="1800" dirty="0" smtClean="0"/>
              <a:t>Vagal innervation is the mediator of HRV and therefore HRV is an indication of Vagal Tone </a:t>
            </a:r>
          </a:p>
          <a:p>
            <a:pPr marL="230188" lvl="1" indent="-230188">
              <a:buClr>
                <a:srgbClr val="1F3279"/>
              </a:buClr>
              <a:buFont typeface="Wingdings" pitchFamily="2" charset="2"/>
              <a:buChar char="§"/>
            </a:pPr>
            <a:r>
              <a:rPr lang="en-US" sz="1800" dirty="0" smtClean="0"/>
              <a:t>The higher the HRV, the stronger the Vagal Tone</a:t>
            </a:r>
            <a:endParaRPr lang="en-US" sz="1800" dirty="0"/>
          </a:p>
          <a:p>
            <a:pPr>
              <a:buClr>
                <a:srgbClr val="1F3279"/>
              </a:buClr>
              <a:buFont typeface="Wingdings" pitchFamily="2" charset="2"/>
              <a:buChar char="§"/>
            </a:pPr>
            <a:r>
              <a:rPr lang="en-US" sz="1800" dirty="0" smtClean="0"/>
              <a:t>Higher HRV is an indication of an individuals ability to “put the brakes on stress” by mediating the sympathetic control over the nervous system and heart rate.</a:t>
            </a:r>
          </a:p>
          <a:p>
            <a:pPr>
              <a:buClr>
                <a:srgbClr val="1F3279"/>
              </a:buClr>
              <a:buFont typeface="Wingdings" pitchFamily="2" charset="2"/>
              <a:buChar char="§"/>
            </a:pPr>
            <a:r>
              <a:rPr lang="en-US" sz="1800" dirty="0" smtClean="0"/>
              <a:t>HRV is “the thickness of your brake pads” in stopping stress and recovering to a balanced state</a:t>
            </a:r>
          </a:p>
          <a:p>
            <a:pPr>
              <a:buClr>
                <a:srgbClr val="1F3279"/>
              </a:buClr>
              <a:buFont typeface="Wingdings" pitchFamily="2" charset="2"/>
              <a:buChar char="§"/>
            </a:pPr>
            <a:r>
              <a:rPr lang="en-US" sz="1800" dirty="0" smtClean="0"/>
              <a:t>HRV may change day to day with your biorhythm or due to emotional or physical stress</a:t>
            </a:r>
          </a:p>
          <a:p>
            <a:pPr>
              <a:buClr>
                <a:srgbClr val="1F3279"/>
              </a:buClr>
              <a:buFont typeface="Wingdings" pitchFamily="2" charset="2"/>
              <a:buChar char="§"/>
            </a:pPr>
            <a:r>
              <a:rPr lang="en-US" sz="1800" dirty="0" smtClean="0"/>
              <a:t>Chronic low HRV is an indication of systemic health (psychological or physical) issues</a:t>
            </a:r>
            <a:endParaRPr lang="en-US" sz="1800" dirty="0"/>
          </a:p>
          <a:p>
            <a:pPr>
              <a:buClr>
                <a:srgbClr val="1F3279"/>
              </a:buClr>
              <a:buFont typeface="Wingdings" pitchFamily="2" charset="2"/>
              <a:buChar char="§"/>
            </a:pPr>
            <a:r>
              <a:rPr lang="en-US" sz="1800" dirty="0" smtClean="0"/>
              <a:t>There are over 5,000 papers on HRV in the NIH database alone</a:t>
            </a:r>
          </a:p>
          <a:p>
            <a:pPr>
              <a:buClr>
                <a:srgbClr val="1F3279"/>
              </a:buClr>
              <a:buFont typeface="Wingdings" pitchFamily="2" charset="2"/>
              <a:buChar char="§"/>
            </a:pPr>
            <a:r>
              <a:rPr lang="en-US" sz="1800" dirty="0" smtClean="0"/>
              <a:t>There are CPT reimbursement codes for HRV measurements</a:t>
            </a:r>
          </a:p>
          <a:p>
            <a:pPr>
              <a:buClr>
                <a:srgbClr val="1F3279"/>
              </a:buClr>
              <a:buFont typeface="Wingdings" pitchFamily="2" charset="2"/>
              <a:buChar char="§"/>
            </a:pPr>
            <a:r>
              <a:rPr lang="en-US" sz="1800" dirty="0" smtClean="0"/>
              <a:t>Studies have shown that a plethora of health issues result in reduced HRV</a:t>
            </a:r>
            <a:endParaRPr lang="en-US" sz="1800" dirty="0"/>
          </a:p>
        </p:txBody>
      </p:sp>
      <p:sp>
        <p:nvSpPr>
          <p:cNvPr id="38" name="Footer Placeholder 3"/>
          <p:cNvSpPr>
            <a:spLocks noGrp="1"/>
          </p:cNvSpPr>
          <p:nvPr>
            <p:ph type="ftr" sz="quarter" idx="3"/>
          </p:nvPr>
        </p:nvSpPr>
        <p:spPr/>
        <p:txBody>
          <a:bodyPr/>
          <a:lstStyle/>
          <a:p>
            <a:r>
              <a:rPr lang="en-US" dirty="0" err="1" smtClean="0"/>
              <a:t>SweetWater</a:t>
            </a:r>
            <a:r>
              <a:rPr lang="en-US" dirty="0" smtClean="0"/>
              <a:t> Health LLC                                                                                       Confidential</a:t>
            </a:r>
            <a:endParaRPr lang="en-US" dirty="0"/>
          </a:p>
        </p:txBody>
      </p:sp>
    </p:spTree>
    <p:extLst>
      <p:ext uri="{BB962C8B-B14F-4D97-AF65-F5344CB8AC3E}">
        <p14:creationId xmlns:p14="http://schemas.microsoft.com/office/powerpoint/2010/main" val="3305690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7913474-BBF9-2741-9231-9E9321D8D2B3}" type="slidenum">
              <a:rPr lang="en-US" smtClean="0"/>
              <a:pPr/>
              <a:t>2</a:t>
            </a:fld>
            <a:endParaRPr lang="en-US" dirty="0"/>
          </a:p>
        </p:txBody>
      </p:sp>
      <p:sp>
        <p:nvSpPr>
          <p:cNvPr id="2" name="Title 1"/>
          <p:cNvSpPr>
            <a:spLocks noGrp="1"/>
          </p:cNvSpPr>
          <p:nvPr>
            <p:ph type="title"/>
          </p:nvPr>
        </p:nvSpPr>
        <p:spPr/>
        <p:txBody>
          <a:bodyPr/>
          <a:lstStyle/>
          <a:p>
            <a:r>
              <a:rPr lang="en-US" dirty="0" smtClean="0">
                <a:solidFill>
                  <a:schemeClr val="bg1"/>
                </a:solidFill>
              </a:rPr>
              <a:t>Heart Rate Variability and Chiropractic</a:t>
            </a:r>
            <a:endParaRPr lang="en-US" dirty="0">
              <a:solidFill>
                <a:schemeClr val="bg1"/>
              </a:solidFill>
            </a:endParaRPr>
          </a:p>
        </p:txBody>
      </p:sp>
      <p:sp>
        <p:nvSpPr>
          <p:cNvPr id="3" name="Content Placeholder 2"/>
          <p:cNvSpPr>
            <a:spLocks noGrp="1"/>
          </p:cNvSpPr>
          <p:nvPr>
            <p:ph type="body" sz="quarter" idx="10"/>
          </p:nvPr>
        </p:nvSpPr>
        <p:spPr>
          <a:prstGeom prst="rect">
            <a:avLst/>
          </a:prstGeom>
        </p:spPr>
        <p:txBody>
          <a:bodyPr/>
          <a:lstStyle/>
          <a:p>
            <a:pPr>
              <a:buClr>
                <a:srgbClr val="1F3279"/>
              </a:buClr>
              <a:buFont typeface="Wingdings" pitchFamily="2" charset="2"/>
              <a:buChar char="§"/>
            </a:pPr>
            <a:r>
              <a:rPr lang="en-US" sz="1800" dirty="0" smtClean="0"/>
              <a:t>As a Chiropractor your goal is to manage and promote the performance of human potential and inspire patients toward systemic health </a:t>
            </a:r>
          </a:p>
          <a:p>
            <a:pPr>
              <a:buClr>
                <a:srgbClr val="1F3279"/>
              </a:buClr>
              <a:buFont typeface="Wingdings" pitchFamily="2" charset="2"/>
              <a:buChar char="§"/>
            </a:pPr>
            <a:r>
              <a:rPr lang="en-US" sz="1800" dirty="0" smtClean="0"/>
              <a:t>To do this effectively you need to comment on the state of a patient’s overall health, not just the state of their spine </a:t>
            </a:r>
          </a:p>
          <a:p>
            <a:pPr marL="230188" lvl="1" indent="-230188">
              <a:buClr>
                <a:srgbClr val="1F3279"/>
              </a:buClr>
              <a:buFont typeface="Wingdings" pitchFamily="2" charset="2"/>
              <a:buChar char="§"/>
            </a:pPr>
            <a:r>
              <a:rPr lang="en-US" sz="1800" dirty="0" smtClean="0"/>
              <a:t>The state of the Autonomic Nervous System (ANS) can reveal the systemic health of your patients</a:t>
            </a:r>
          </a:p>
          <a:p>
            <a:pPr marL="461963" lvl="2" indent="-230188">
              <a:buClr>
                <a:srgbClr val="1F3279"/>
              </a:buClr>
              <a:buFont typeface="Wingdings" pitchFamily="2" charset="2"/>
              <a:buChar char="§"/>
            </a:pPr>
            <a:r>
              <a:rPr lang="en-US" sz="1600" dirty="0" smtClean="0"/>
              <a:t>If the ANS is not working, the body does not work</a:t>
            </a:r>
          </a:p>
          <a:p>
            <a:pPr marL="461963" lvl="2" indent="-230188">
              <a:buClr>
                <a:srgbClr val="1F3279"/>
              </a:buClr>
              <a:buFont typeface="Wingdings" pitchFamily="2" charset="2"/>
              <a:buChar char="§"/>
            </a:pPr>
            <a:r>
              <a:rPr lang="en-US" sz="1600" dirty="0" smtClean="0"/>
              <a:t>You can’t have good heart and organ function with poor ANS function</a:t>
            </a:r>
          </a:p>
          <a:p>
            <a:pPr marL="461963" lvl="2" indent="-230188">
              <a:buClr>
                <a:srgbClr val="1F3279"/>
              </a:buClr>
              <a:buFont typeface="Wingdings" pitchFamily="2" charset="2"/>
              <a:buChar char="§"/>
            </a:pPr>
            <a:r>
              <a:rPr lang="en-US" sz="1600" dirty="0" smtClean="0"/>
              <a:t>While doctors are concerned with weight, blood pressure, liver enzymes, digestion and kidney function, they don’t look at the system (ANS) that </a:t>
            </a:r>
            <a:r>
              <a:rPr lang="en-US" sz="1600" i="1" dirty="0" smtClean="0"/>
              <a:t>controls</a:t>
            </a:r>
            <a:r>
              <a:rPr lang="en-US" sz="1600" dirty="0" smtClean="0"/>
              <a:t> these functions</a:t>
            </a:r>
            <a:endParaRPr lang="en-US" sz="1600" dirty="0"/>
          </a:p>
          <a:p>
            <a:pPr>
              <a:buClr>
                <a:srgbClr val="1F3279"/>
              </a:buClr>
              <a:buFont typeface="Wingdings" pitchFamily="2" charset="2"/>
              <a:buChar char="§"/>
            </a:pPr>
            <a:r>
              <a:rPr lang="en-US" sz="1800" dirty="0" smtClean="0"/>
              <a:t>Heart Rate Variability (HRV) is a non-invasive and inexpensive technique for measuring the state of the ANS</a:t>
            </a:r>
          </a:p>
          <a:p>
            <a:pPr>
              <a:buClr>
                <a:srgbClr val="1F3279"/>
              </a:buClr>
              <a:buFont typeface="Wingdings" pitchFamily="2" charset="2"/>
              <a:buChar char="§"/>
            </a:pPr>
            <a:r>
              <a:rPr lang="en-US" sz="1800" dirty="0" smtClean="0"/>
              <a:t>HRV is an invaluable metric for a wellness centered office</a:t>
            </a:r>
          </a:p>
        </p:txBody>
      </p:sp>
      <p:sp>
        <p:nvSpPr>
          <p:cNvPr id="38" name="Footer Placeholder 3"/>
          <p:cNvSpPr>
            <a:spLocks noGrp="1"/>
          </p:cNvSpPr>
          <p:nvPr>
            <p:ph type="ftr" sz="quarter" idx="3"/>
          </p:nvPr>
        </p:nvSpPr>
        <p:spPr/>
        <p:txBody>
          <a:bodyPr/>
          <a:lstStyle/>
          <a:p>
            <a:r>
              <a:rPr lang="en-US" dirty="0" err="1" smtClean="0"/>
              <a:t>SweetWater</a:t>
            </a:r>
            <a:r>
              <a:rPr lang="en-US" dirty="0" smtClean="0"/>
              <a:t> Health LLC                                                                                       Confidential</a:t>
            </a:r>
            <a:endParaRPr lang="en-US" dirty="0"/>
          </a:p>
        </p:txBody>
      </p:sp>
    </p:spTree>
    <p:extLst>
      <p:ext uri="{BB962C8B-B14F-4D97-AF65-F5344CB8AC3E}">
        <p14:creationId xmlns:p14="http://schemas.microsoft.com/office/powerpoint/2010/main" val="2135911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7913474-BBF9-2741-9231-9E9321D8D2B3}" type="slidenum">
              <a:rPr lang="en-US" smtClean="0"/>
              <a:pPr/>
              <a:t>20</a:t>
            </a:fld>
            <a:endParaRPr lang="en-US" dirty="0"/>
          </a:p>
        </p:txBody>
      </p:sp>
      <p:sp>
        <p:nvSpPr>
          <p:cNvPr id="2" name="Title 1"/>
          <p:cNvSpPr>
            <a:spLocks noGrp="1"/>
          </p:cNvSpPr>
          <p:nvPr>
            <p:ph type="title"/>
          </p:nvPr>
        </p:nvSpPr>
        <p:spPr/>
        <p:txBody>
          <a:bodyPr/>
          <a:lstStyle/>
          <a:p>
            <a:r>
              <a:rPr lang="en-US" dirty="0" err="1" smtClean="0">
                <a:solidFill>
                  <a:schemeClr val="bg1"/>
                </a:solidFill>
              </a:rPr>
              <a:t>SweetWater</a:t>
            </a:r>
            <a:r>
              <a:rPr lang="en-US" dirty="0" smtClean="0">
                <a:solidFill>
                  <a:schemeClr val="bg1"/>
                </a:solidFill>
              </a:rPr>
              <a:t> Health</a:t>
            </a:r>
            <a:br>
              <a:rPr lang="en-US" dirty="0" smtClean="0">
                <a:solidFill>
                  <a:schemeClr val="bg1"/>
                </a:solidFill>
              </a:rPr>
            </a:br>
            <a:r>
              <a:rPr lang="en-US" dirty="0" err="1" smtClean="0">
                <a:solidFill>
                  <a:schemeClr val="bg1"/>
                </a:solidFill>
              </a:rPr>
              <a:t>SweetBeat</a:t>
            </a:r>
            <a:r>
              <a:rPr lang="en-US" dirty="0" smtClean="0">
                <a:solidFill>
                  <a:schemeClr val="bg1"/>
                </a:solidFill>
              </a:rPr>
              <a:t> HRV</a:t>
            </a:r>
            <a:endParaRPr lang="en-US" dirty="0">
              <a:solidFill>
                <a:schemeClr val="bg1"/>
              </a:solidFill>
            </a:endParaRPr>
          </a:p>
        </p:txBody>
      </p:sp>
      <p:sp>
        <p:nvSpPr>
          <p:cNvPr id="3" name="Content Placeholder 2"/>
          <p:cNvSpPr>
            <a:spLocks noGrp="1"/>
          </p:cNvSpPr>
          <p:nvPr>
            <p:ph type="body" sz="quarter" idx="10"/>
          </p:nvPr>
        </p:nvSpPr>
        <p:spPr>
          <a:prstGeom prst="rect">
            <a:avLst/>
          </a:prstGeom>
        </p:spPr>
        <p:txBody>
          <a:bodyPr/>
          <a:lstStyle/>
          <a:p>
            <a:pPr>
              <a:buClr>
                <a:srgbClr val="1F3279"/>
              </a:buClr>
              <a:buFont typeface="Wingdings" pitchFamily="2" charset="2"/>
              <a:buChar char="§"/>
            </a:pPr>
            <a:r>
              <a:rPr lang="en-US" sz="1800" dirty="0" smtClean="0"/>
              <a:t>It turns out the </a:t>
            </a:r>
            <a:r>
              <a:rPr lang="en-US" sz="1800" dirty="0" err="1" smtClean="0"/>
              <a:t>rMSSD</a:t>
            </a:r>
            <a:r>
              <a:rPr lang="en-US" sz="1800" dirty="0" smtClean="0"/>
              <a:t> is a reflection of Vagal Tone </a:t>
            </a:r>
          </a:p>
          <a:p>
            <a:pPr>
              <a:buClr>
                <a:srgbClr val="1F3279"/>
              </a:buClr>
              <a:buFont typeface="Wingdings" pitchFamily="2" charset="2"/>
              <a:buChar char="§"/>
            </a:pPr>
            <a:r>
              <a:rPr lang="en-US" sz="1800" dirty="0" err="1" smtClean="0"/>
              <a:t>rMSSD</a:t>
            </a:r>
            <a:r>
              <a:rPr lang="en-US" sz="1800" dirty="0" smtClean="0"/>
              <a:t> is non-stationary and varies +/- 10 </a:t>
            </a:r>
            <a:r>
              <a:rPr lang="en-US" sz="1800" dirty="0" err="1" smtClean="0"/>
              <a:t>ms</a:t>
            </a:r>
            <a:r>
              <a:rPr lang="en-US" sz="1800" dirty="0" smtClean="0"/>
              <a:t> at rest </a:t>
            </a:r>
          </a:p>
          <a:p>
            <a:pPr>
              <a:buClr>
                <a:srgbClr val="1F3279"/>
              </a:buClr>
              <a:buFont typeface="Wingdings" pitchFamily="2" charset="2"/>
              <a:buChar char="§"/>
            </a:pPr>
            <a:r>
              <a:rPr lang="en-US" sz="1800" dirty="0" smtClean="0"/>
              <a:t>Average </a:t>
            </a:r>
            <a:r>
              <a:rPr lang="en-US" sz="1800" dirty="0" err="1" smtClean="0"/>
              <a:t>rMSSD</a:t>
            </a:r>
            <a:r>
              <a:rPr lang="en-US" sz="1800" dirty="0" smtClean="0"/>
              <a:t> ranges from ~20ms to ~80ms depending on age and state of health</a:t>
            </a:r>
          </a:p>
          <a:p>
            <a:pPr marL="230188" lvl="1" indent="-230188">
              <a:buClr>
                <a:srgbClr val="1F3279"/>
              </a:buClr>
              <a:buFont typeface="Wingdings" pitchFamily="2" charset="2"/>
              <a:buChar char="§"/>
            </a:pPr>
            <a:r>
              <a:rPr lang="en-US" sz="1800" dirty="0" err="1" smtClean="0"/>
              <a:t>SweetBeat</a:t>
            </a:r>
            <a:r>
              <a:rPr lang="en-US" sz="1800" dirty="0" smtClean="0"/>
              <a:t> measures </a:t>
            </a:r>
            <a:r>
              <a:rPr lang="en-US" sz="1800" dirty="0" err="1" smtClean="0"/>
              <a:t>rMSSD</a:t>
            </a:r>
            <a:endParaRPr lang="en-US" sz="1800" dirty="0"/>
          </a:p>
          <a:p>
            <a:pPr>
              <a:buClr>
                <a:srgbClr val="1F3279"/>
              </a:buClr>
              <a:buFont typeface="Wingdings" pitchFamily="2" charset="2"/>
              <a:buChar char="§"/>
            </a:pPr>
            <a:r>
              <a:rPr lang="en-US" sz="1800" dirty="0" err="1" smtClean="0"/>
              <a:t>SweetBeat</a:t>
            </a:r>
            <a:r>
              <a:rPr lang="en-US" sz="1800" dirty="0" smtClean="0"/>
              <a:t> then scales </a:t>
            </a:r>
            <a:r>
              <a:rPr lang="en-US" sz="1800" dirty="0" err="1" smtClean="0"/>
              <a:t>rMSSD</a:t>
            </a:r>
            <a:r>
              <a:rPr lang="en-US" sz="1800" dirty="0" smtClean="0"/>
              <a:t> to a range that people are familiar with; 0 – 100</a:t>
            </a:r>
          </a:p>
          <a:p>
            <a:pPr lvl="1">
              <a:buClr>
                <a:srgbClr val="1F3279"/>
              </a:buClr>
              <a:buFont typeface="Wingdings" pitchFamily="2" charset="2"/>
              <a:buChar char="§"/>
            </a:pPr>
            <a:r>
              <a:rPr lang="en-US" sz="1400" dirty="0" smtClean="0"/>
              <a:t>This is aligned with </a:t>
            </a:r>
            <a:r>
              <a:rPr lang="en-US" sz="1400" dirty="0" err="1" smtClean="0"/>
              <a:t>iThlete’s</a:t>
            </a:r>
            <a:r>
              <a:rPr lang="en-US" sz="1400" dirty="0" smtClean="0"/>
              <a:t> consumer presentation of </a:t>
            </a:r>
            <a:r>
              <a:rPr lang="en-US" sz="1400" dirty="0" err="1" smtClean="0"/>
              <a:t>rMSSD</a:t>
            </a:r>
            <a:endParaRPr lang="en-US" sz="1400" dirty="0" smtClean="0"/>
          </a:p>
          <a:p>
            <a:pPr>
              <a:buClr>
                <a:srgbClr val="1F3279"/>
              </a:buClr>
              <a:buFont typeface="Wingdings" pitchFamily="2" charset="2"/>
              <a:buChar char="§"/>
            </a:pPr>
            <a:r>
              <a:rPr lang="en-US" sz="1800" dirty="0" smtClean="0"/>
              <a:t>So a high HRV means a high </a:t>
            </a:r>
            <a:r>
              <a:rPr lang="en-US" sz="1800" dirty="0" err="1" smtClean="0"/>
              <a:t>rMSSD</a:t>
            </a:r>
            <a:r>
              <a:rPr lang="en-US" sz="1800" dirty="0" smtClean="0"/>
              <a:t> which means strong Vagal Tone</a:t>
            </a:r>
          </a:p>
          <a:p>
            <a:pPr lvl="1">
              <a:buClr>
                <a:srgbClr val="1F3279"/>
              </a:buClr>
              <a:buFont typeface="Wingdings" pitchFamily="2" charset="2"/>
              <a:buChar char="§"/>
            </a:pPr>
            <a:r>
              <a:rPr lang="en-US" sz="1400" dirty="0" smtClean="0"/>
              <a:t>Ability to put the brakes on stress</a:t>
            </a:r>
          </a:p>
          <a:p>
            <a:pPr lvl="1">
              <a:buClr>
                <a:srgbClr val="1F3279"/>
              </a:buClr>
              <a:buFont typeface="Wingdings" pitchFamily="2" charset="2"/>
              <a:buChar char="§"/>
            </a:pPr>
            <a:r>
              <a:rPr lang="en-US" sz="1400" dirty="0" smtClean="0"/>
              <a:t>Indication of systemic health</a:t>
            </a:r>
            <a:endParaRPr lang="en-US" sz="1400" dirty="0"/>
          </a:p>
        </p:txBody>
      </p:sp>
      <p:sp>
        <p:nvSpPr>
          <p:cNvPr id="38" name="Footer Placeholder 3"/>
          <p:cNvSpPr>
            <a:spLocks noGrp="1"/>
          </p:cNvSpPr>
          <p:nvPr>
            <p:ph type="ftr" sz="quarter" idx="3"/>
          </p:nvPr>
        </p:nvSpPr>
        <p:spPr/>
        <p:txBody>
          <a:bodyPr/>
          <a:lstStyle/>
          <a:p>
            <a:r>
              <a:rPr lang="en-US" dirty="0" err="1" smtClean="0"/>
              <a:t>SweetWater</a:t>
            </a:r>
            <a:r>
              <a:rPr lang="en-US" dirty="0" smtClean="0"/>
              <a:t> Health LLC                                                                                       Confidential</a:t>
            </a:r>
            <a:endParaRPr lang="en-US" dirty="0"/>
          </a:p>
        </p:txBody>
      </p:sp>
    </p:spTree>
    <p:extLst>
      <p:ext uri="{BB962C8B-B14F-4D97-AF65-F5344CB8AC3E}">
        <p14:creationId xmlns:p14="http://schemas.microsoft.com/office/powerpoint/2010/main" val="2951045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7913474-BBF9-2741-9231-9E9321D8D2B3}" type="slidenum">
              <a:rPr lang="en-US" smtClean="0"/>
              <a:pPr/>
              <a:t>3</a:t>
            </a:fld>
            <a:endParaRPr lang="en-US" dirty="0"/>
          </a:p>
        </p:txBody>
      </p:sp>
      <p:sp>
        <p:nvSpPr>
          <p:cNvPr id="2" name="Title 1"/>
          <p:cNvSpPr>
            <a:spLocks noGrp="1"/>
          </p:cNvSpPr>
          <p:nvPr>
            <p:ph type="title"/>
          </p:nvPr>
        </p:nvSpPr>
        <p:spPr/>
        <p:txBody>
          <a:bodyPr/>
          <a:lstStyle/>
          <a:p>
            <a:r>
              <a:rPr lang="en-US" dirty="0" smtClean="0">
                <a:solidFill>
                  <a:schemeClr val="bg1"/>
                </a:solidFill>
              </a:rPr>
              <a:t>HRV in Practice</a:t>
            </a:r>
            <a:endParaRPr lang="en-US" dirty="0">
              <a:solidFill>
                <a:schemeClr val="bg1"/>
              </a:solidFill>
            </a:endParaRPr>
          </a:p>
        </p:txBody>
      </p:sp>
      <p:sp>
        <p:nvSpPr>
          <p:cNvPr id="3" name="Content Placeholder 2"/>
          <p:cNvSpPr>
            <a:spLocks noGrp="1"/>
          </p:cNvSpPr>
          <p:nvPr>
            <p:ph type="body" sz="quarter" idx="10"/>
          </p:nvPr>
        </p:nvSpPr>
        <p:spPr>
          <a:prstGeom prst="rect">
            <a:avLst/>
          </a:prstGeom>
        </p:spPr>
        <p:txBody>
          <a:bodyPr/>
          <a:lstStyle/>
          <a:p>
            <a:pPr>
              <a:buClr>
                <a:srgbClr val="1F3279"/>
              </a:buClr>
              <a:buFont typeface="Wingdings" pitchFamily="2" charset="2"/>
              <a:buChar char="§"/>
            </a:pPr>
            <a:r>
              <a:rPr lang="en-US" sz="1800" dirty="0" smtClean="0"/>
              <a:t>HRV analysis can help plan and track the course of treatment </a:t>
            </a:r>
          </a:p>
          <a:p>
            <a:pPr lvl="1">
              <a:buClr>
                <a:srgbClr val="1F3279"/>
              </a:buClr>
              <a:buFont typeface="Wingdings" pitchFamily="2" charset="2"/>
              <a:buChar char="§"/>
            </a:pPr>
            <a:r>
              <a:rPr lang="en-US" sz="1600" dirty="0" smtClean="0"/>
              <a:t>Low ANS activity indicates less adaptability and the need to proceed slowly in treatment</a:t>
            </a:r>
          </a:p>
          <a:p>
            <a:pPr lvl="1">
              <a:buClr>
                <a:srgbClr val="1F3279"/>
              </a:buClr>
              <a:buFont typeface="Wingdings" pitchFamily="2" charset="2"/>
              <a:buChar char="§"/>
            </a:pPr>
            <a:r>
              <a:rPr lang="en-US" sz="1600" dirty="0" smtClean="0"/>
              <a:t>ANS is a valuable indicator of improvement long before symptoms have resolved</a:t>
            </a:r>
          </a:p>
          <a:p>
            <a:pPr lvl="1">
              <a:buClr>
                <a:srgbClr val="1F3279"/>
              </a:buClr>
              <a:buFont typeface="Wingdings" pitchFamily="2" charset="2"/>
              <a:buChar char="§"/>
            </a:pPr>
            <a:r>
              <a:rPr lang="en-US" sz="1600" dirty="0" smtClean="0"/>
              <a:t>Detect ANS blocking or ANS </a:t>
            </a:r>
            <a:r>
              <a:rPr lang="en-US" sz="1600" dirty="0" err="1" smtClean="0"/>
              <a:t>dysregulation</a:t>
            </a:r>
            <a:r>
              <a:rPr lang="en-US" sz="1600" dirty="0" smtClean="0"/>
              <a:t> (switching) to enable healing</a:t>
            </a:r>
          </a:p>
          <a:p>
            <a:pPr lvl="1">
              <a:buClr>
                <a:srgbClr val="1F3279"/>
              </a:buClr>
              <a:buFont typeface="Wingdings" pitchFamily="2" charset="2"/>
              <a:buChar char="§"/>
            </a:pPr>
            <a:r>
              <a:rPr lang="en-US" sz="1600" dirty="0" smtClean="0"/>
              <a:t>Track recovery from treatments for proper scheduling</a:t>
            </a:r>
          </a:p>
          <a:p>
            <a:pPr>
              <a:buClr>
                <a:srgbClr val="1F3279"/>
              </a:buClr>
              <a:buFont typeface="Wingdings" pitchFamily="2" charset="2"/>
              <a:buChar char="§"/>
            </a:pPr>
            <a:r>
              <a:rPr lang="en-US" sz="1800" dirty="0" smtClean="0"/>
              <a:t>Eliminate trial and error that occurs when patient is not responding to treatment</a:t>
            </a:r>
          </a:p>
          <a:p>
            <a:pPr>
              <a:buClr>
                <a:srgbClr val="1F3279"/>
              </a:buClr>
              <a:buFont typeface="Wingdings" pitchFamily="2" charset="2"/>
              <a:buChar char="§"/>
            </a:pPr>
            <a:r>
              <a:rPr lang="en-US" sz="1800" dirty="0" smtClean="0"/>
              <a:t>Adjust patient’s ANS as well as their spine </a:t>
            </a:r>
          </a:p>
          <a:p>
            <a:pPr marL="230188" lvl="1" indent="-230188">
              <a:buClr>
                <a:srgbClr val="1F3279"/>
              </a:buClr>
              <a:buFont typeface="Wingdings" pitchFamily="2" charset="2"/>
              <a:buChar char="§"/>
            </a:pPr>
            <a:r>
              <a:rPr lang="en-US" sz="1800" dirty="0" smtClean="0"/>
              <a:t>Research shows that Chiropractic adjustments improve HRV and balance the ANS</a:t>
            </a:r>
          </a:p>
          <a:p>
            <a:pPr marL="230188" lvl="1" indent="-230188">
              <a:buClr>
                <a:srgbClr val="1F3279"/>
              </a:buClr>
              <a:buFont typeface="Wingdings" pitchFamily="2" charset="2"/>
              <a:buChar char="§"/>
            </a:pPr>
            <a:r>
              <a:rPr lang="en-US" sz="1800" dirty="0" smtClean="0"/>
              <a:t>Determine ANS damage, dysfunction or interference</a:t>
            </a:r>
          </a:p>
          <a:p>
            <a:pPr marL="230188" lvl="1" indent="-230188">
              <a:buClr>
                <a:srgbClr val="1F3279"/>
              </a:buClr>
              <a:buFont typeface="Wingdings" pitchFamily="2" charset="2"/>
              <a:buChar char="§"/>
            </a:pPr>
            <a:r>
              <a:rPr lang="en-US" sz="1800" dirty="0" smtClean="0"/>
              <a:t>Taylor care plan to the individual system as well as spine</a:t>
            </a:r>
          </a:p>
          <a:p>
            <a:pPr marL="230188" lvl="1" indent="-230188">
              <a:buClr>
                <a:srgbClr val="1F3279"/>
              </a:buClr>
              <a:buFont typeface="Wingdings" pitchFamily="2" charset="2"/>
              <a:buChar char="§"/>
            </a:pPr>
            <a:r>
              <a:rPr lang="en-US" sz="1800" dirty="0" smtClean="0"/>
              <a:t>Determine whether treatment is balancing ANS or masking symptoms </a:t>
            </a:r>
          </a:p>
          <a:p>
            <a:pPr marL="230188" lvl="1" indent="-230188">
              <a:buClr>
                <a:srgbClr val="1F3279"/>
              </a:buClr>
              <a:buFont typeface="Wingdings" pitchFamily="2" charset="2"/>
              <a:buChar char="§"/>
            </a:pPr>
            <a:r>
              <a:rPr lang="en-US" sz="1800" dirty="0" smtClean="0"/>
              <a:t>Ascertain whether pain is chronic or psychological in nature or acute from the suspected cause</a:t>
            </a:r>
          </a:p>
          <a:p>
            <a:pPr marL="461963" lvl="2" indent="-230188">
              <a:buClr>
                <a:srgbClr val="1F3279"/>
              </a:buClr>
              <a:buFont typeface="Wingdings" pitchFamily="2" charset="2"/>
              <a:buChar char="§"/>
            </a:pPr>
            <a:r>
              <a:rPr lang="en-US" sz="1600" dirty="0" smtClean="0"/>
              <a:t>Acute conditions will respond to adjustments and improve over time</a:t>
            </a:r>
          </a:p>
        </p:txBody>
      </p:sp>
      <p:sp>
        <p:nvSpPr>
          <p:cNvPr id="38" name="Footer Placeholder 3"/>
          <p:cNvSpPr>
            <a:spLocks noGrp="1"/>
          </p:cNvSpPr>
          <p:nvPr>
            <p:ph type="ftr" sz="quarter" idx="3"/>
          </p:nvPr>
        </p:nvSpPr>
        <p:spPr/>
        <p:txBody>
          <a:bodyPr/>
          <a:lstStyle/>
          <a:p>
            <a:r>
              <a:rPr lang="en-US" dirty="0" err="1" smtClean="0"/>
              <a:t>SweetWater</a:t>
            </a:r>
            <a:r>
              <a:rPr lang="en-US" dirty="0" smtClean="0"/>
              <a:t> Health LLC                                                                                       Confidential</a:t>
            </a:r>
            <a:endParaRPr lang="en-US" dirty="0"/>
          </a:p>
        </p:txBody>
      </p:sp>
    </p:spTree>
    <p:extLst>
      <p:ext uri="{BB962C8B-B14F-4D97-AF65-F5344CB8AC3E}">
        <p14:creationId xmlns:p14="http://schemas.microsoft.com/office/powerpoint/2010/main" val="273212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7913474-BBF9-2741-9231-9E9321D8D2B3}" type="slidenum">
              <a:rPr lang="en-US" smtClean="0"/>
              <a:pPr/>
              <a:t>4</a:t>
            </a:fld>
            <a:endParaRPr lang="en-US" dirty="0"/>
          </a:p>
        </p:txBody>
      </p:sp>
      <p:sp>
        <p:nvSpPr>
          <p:cNvPr id="2" name="Title 1"/>
          <p:cNvSpPr>
            <a:spLocks noGrp="1"/>
          </p:cNvSpPr>
          <p:nvPr>
            <p:ph type="title"/>
          </p:nvPr>
        </p:nvSpPr>
        <p:spPr/>
        <p:txBody>
          <a:bodyPr/>
          <a:lstStyle/>
          <a:p>
            <a:r>
              <a:rPr lang="en-US" dirty="0" smtClean="0">
                <a:solidFill>
                  <a:schemeClr val="bg1"/>
                </a:solidFill>
              </a:rPr>
              <a:t>Benefits</a:t>
            </a:r>
            <a:endParaRPr lang="en-US" dirty="0">
              <a:solidFill>
                <a:schemeClr val="bg1"/>
              </a:solidFill>
            </a:endParaRPr>
          </a:p>
        </p:txBody>
      </p:sp>
      <p:sp>
        <p:nvSpPr>
          <p:cNvPr id="3" name="Content Placeholder 2"/>
          <p:cNvSpPr>
            <a:spLocks noGrp="1"/>
          </p:cNvSpPr>
          <p:nvPr>
            <p:ph type="body" sz="quarter" idx="10"/>
          </p:nvPr>
        </p:nvSpPr>
        <p:spPr>
          <a:prstGeom prst="rect">
            <a:avLst/>
          </a:prstGeom>
        </p:spPr>
        <p:txBody>
          <a:bodyPr/>
          <a:lstStyle/>
          <a:p>
            <a:pPr>
              <a:buClr>
                <a:srgbClr val="1F3279"/>
              </a:buClr>
              <a:buFont typeface="Wingdings" pitchFamily="2" charset="2"/>
              <a:buChar char="§"/>
            </a:pPr>
            <a:r>
              <a:rPr lang="en-US" sz="1800" dirty="0"/>
              <a:t>Non-invasiveness of the test. HRV testing does not require needles, blood draws and produces no </a:t>
            </a:r>
            <a:r>
              <a:rPr lang="en-US" sz="1800" dirty="0" smtClean="0"/>
              <a:t>radiation</a:t>
            </a:r>
          </a:p>
          <a:p>
            <a:pPr>
              <a:buClr>
                <a:srgbClr val="1F3279"/>
              </a:buClr>
              <a:buFont typeface="Wingdings" pitchFamily="2" charset="2"/>
              <a:buChar char="§"/>
            </a:pPr>
            <a:r>
              <a:rPr lang="en-US" sz="1800" dirty="0"/>
              <a:t>Ease of use. HRV can be measured in as little as five minutes and does not require the use of an </a:t>
            </a:r>
            <a:r>
              <a:rPr lang="en-US" sz="1800" dirty="0" smtClean="0"/>
              <a:t>EKG</a:t>
            </a:r>
          </a:p>
          <a:p>
            <a:pPr>
              <a:buClr>
                <a:srgbClr val="1F3279"/>
              </a:buClr>
              <a:buFont typeface="Wingdings" pitchFamily="2" charset="2"/>
              <a:buChar char="§"/>
            </a:pPr>
            <a:r>
              <a:rPr lang="en-US" sz="1800" dirty="0"/>
              <a:t>Relatively low cost of equipment. </a:t>
            </a:r>
            <a:r>
              <a:rPr lang="en-US" sz="1800" dirty="0" smtClean="0"/>
              <a:t>Currently, the average price of an in-office HRV system is about $2,700 though </a:t>
            </a:r>
            <a:r>
              <a:rPr lang="en-US" sz="1800" dirty="0" err="1" smtClean="0"/>
              <a:t>SweetWater</a:t>
            </a:r>
            <a:r>
              <a:rPr lang="en-US" sz="1800" dirty="0" smtClean="0"/>
              <a:t> health offers a solution for about $500</a:t>
            </a:r>
          </a:p>
          <a:p>
            <a:pPr>
              <a:buClr>
                <a:srgbClr val="1F3279"/>
              </a:buClr>
              <a:buFont typeface="Wingdings" pitchFamily="2" charset="2"/>
              <a:buChar char="§"/>
            </a:pPr>
            <a:r>
              <a:rPr lang="en-US" sz="1800" dirty="0"/>
              <a:t>Legal defensibility. HRV provides a truly objective measure of the effects of chiropractic care on conditions that can result from an out of balance </a:t>
            </a:r>
            <a:r>
              <a:rPr lang="en-US" sz="1800" dirty="0" smtClean="0"/>
              <a:t>ANS</a:t>
            </a:r>
          </a:p>
          <a:p>
            <a:pPr>
              <a:buClr>
                <a:srgbClr val="1F3279"/>
              </a:buClr>
              <a:buFont typeface="Wingdings" pitchFamily="2" charset="2"/>
              <a:buChar char="§"/>
            </a:pPr>
            <a:r>
              <a:rPr lang="en-US" sz="1800" dirty="0"/>
              <a:t>Ease of explaining the results to patients. </a:t>
            </a:r>
            <a:r>
              <a:rPr lang="en-US" sz="1800" dirty="0" smtClean="0"/>
              <a:t>The </a:t>
            </a:r>
            <a:r>
              <a:rPr lang="en-US" sz="1800" dirty="0" err="1" smtClean="0"/>
              <a:t>SweetWater</a:t>
            </a:r>
            <a:r>
              <a:rPr lang="en-US" sz="1800" dirty="0" smtClean="0"/>
              <a:t> Health app produces </a:t>
            </a:r>
            <a:r>
              <a:rPr lang="en-US" sz="1800" dirty="0"/>
              <a:t>reports that allow DC's to easily explain the HRV results to their </a:t>
            </a:r>
            <a:r>
              <a:rPr lang="en-US" sz="1800" dirty="0" smtClean="0"/>
              <a:t>patients</a:t>
            </a:r>
          </a:p>
          <a:p>
            <a:pPr>
              <a:buClr>
                <a:srgbClr val="1F3279"/>
              </a:buClr>
              <a:buFont typeface="Wingdings" pitchFamily="2" charset="2"/>
              <a:buChar char="§"/>
            </a:pPr>
            <a:r>
              <a:rPr lang="en-US" sz="1800" dirty="0"/>
              <a:t>Reimbursable by insurance. A lot of insurance plans cover the costs of HRV testing when billed in the proper </a:t>
            </a:r>
            <a:r>
              <a:rPr lang="en-US" sz="1800" dirty="0" smtClean="0"/>
              <a:t>manner</a:t>
            </a:r>
          </a:p>
          <a:p>
            <a:pPr>
              <a:buClr>
                <a:srgbClr val="1F3279"/>
              </a:buClr>
              <a:buFont typeface="Wingdings" pitchFamily="2" charset="2"/>
              <a:buChar char="§"/>
            </a:pPr>
            <a:r>
              <a:rPr lang="en-US" sz="1800" dirty="0" smtClean="0"/>
              <a:t>Increase revenue – Practitioners charge $25-$100 for HRV assessment</a:t>
            </a:r>
          </a:p>
          <a:p>
            <a:pPr>
              <a:buClr>
                <a:srgbClr val="1F3279"/>
              </a:buClr>
              <a:buFont typeface="Wingdings" pitchFamily="2" charset="2"/>
              <a:buChar char="§"/>
            </a:pPr>
            <a:r>
              <a:rPr lang="en-US" sz="1800" dirty="0" smtClean="0"/>
              <a:t>Review patient progress between visits</a:t>
            </a:r>
          </a:p>
          <a:p>
            <a:pPr lvl="1">
              <a:buClr>
                <a:srgbClr val="1F3279"/>
              </a:buClr>
              <a:buFont typeface="Wingdings" pitchFamily="2" charset="2"/>
              <a:buChar char="§"/>
            </a:pPr>
            <a:r>
              <a:rPr lang="en-US" sz="1400" dirty="0" smtClean="0"/>
              <a:t>Patients can run HRV sessions from home and upload to your chiropractic database for review</a:t>
            </a:r>
          </a:p>
        </p:txBody>
      </p:sp>
      <p:sp>
        <p:nvSpPr>
          <p:cNvPr id="38" name="Footer Placeholder 3"/>
          <p:cNvSpPr>
            <a:spLocks noGrp="1"/>
          </p:cNvSpPr>
          <p:nvPr>
            <p:ph type="ftr" sz="quarter" idx="3"/>
          </p:nvPr>
        </p:nvSpPr>
        <p:spPr/>
        <p:txBody>
          <a:bodyPr/>
          <a:lstStyle/>
          <a:p>
            <a:r>
              <a:rPr lang="en-US" dirty="0" err="1" smtClean="0"/>
              <a:t>SweetWater</a:t>
            </a:r>
            <a:r>
              <a:rPr lang="en-US" dirty="0" smtClean="0"/>
              <a:t> Health LLC                                                                                       Confidential</a:t>
            </a:r>
            <a:endParaRPr lang="en-US" dirty="0"/>
          </a:p>
        </p:txBody>
      </p:sp>
    </p:spTree>
    <p:extLst>
      <p:ext uri="{BB962C8B-B14F-4D97-AF65-F5344CB8AC3E}">
        <p14:creationId xmlns:p14="http://schemas.microsoft.com/office/powerpoint/2010/main" val="671517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813" y="187398"/>
            <a:ext cx="7414351" cy="1143000"/>
          </a:xfrm>
        </p:spPr>
        <p:txBody>
          <a:bodyPr/>
          <a:lstStyle/>
          <a:p>
            <a:r>
              <a:rPr lang="en-US" dirty="0" smtClean="0"/>
              <a:t>The </a:t>
            </a:r>
            <a:r>
              <a:rPr lang="en-US" dirty="0" err="1" smtClean="0"/>
              <a:t>SweetWater</a:t>
            </a:r>
            <a:r>
              <a:rPr lang="en-US" dirty="0" smtClean="0"/>
              <a:t> Health HRV Solution</a:t>
            </a:r>
            <a:endParaRPr lang="en-US" dirty="0"/>
          </a:p>
        </p:txBody>
      </p:sp>
      <p:pic>
        <p:nvPicPr>
          <p:cNvPr id="29" name="Picture 28" descr="iPhoneHandSweetBeatMonitor_edited-1.png"/>
          <p:cNvPicPr>
            <a:picLocks noChangeAspect="1"/>
          </p:cNvPicPr>
          <p:nvPr/>
        </p:nvPicPr>
        <p:blipFill>
          <a:blip r:embed="rId3"/>
          <a:stretch>
            <a:fillRect/>
          </a:stretch>
        </p:blipFill>
        <p:spPr>
          <a:xfrm>
            <a:off x="835483" y="2701889"/>
            <a:ext cx="1327705" cy="1770272"/>
          </a:xfrm>
          <a:prstGeom prst="rect">
            <a:avLst/>
          </a:prstGeom>
        </p:spPr>
      </p:pic>
      <p:sp>
        <p:nvSpPr>
          <p:cNvPr id="54" name="TextBox 53"/>
          <p:cNvSpPr txBox="1"/>
          <p:nvPr/>
        </p:nvSpPr>
        <p:spPr>
          <a:xfrm>
            <a:off x="544582" y="1391560"/>
            <a:ext cx="2929072" cy="1292662"/>
          </a:xfrm>
          <a:prstGeom prst="rect">
            <a:avLst/>
          </a:prstGeom>
          <a:noFill/>
        </p:spPr>
        <p:txBody>
          <a:bodyPr wrap="none" rtlCol="0">
            <a:spAutoFit/>
          </a:bodyPr>
          <a:lstStyle/>
          <a:p>
            <a:pPr algn="ctr"/>
            <a:r>
              <a:rPr lang="en-US" dirty="0" err="1" smtClean="0"/>
              <a:t>SweetBeat</a:t>
            </a:r>
            <a:r>
              <a:rPr lang="en-US" dirty="0" smtClean="0"/>
              <a:t> Pro Mobile App</a:t>
            </a:r>
          </a:p>
          <a:p>
            <a:pPr algn="ctr"/>
            <a:r>
              <a:rPr lang="en-US" sz="1200" dirty="0" smtClean="0"/>
              <a:t>Powered by proprietary SWH </a:t>
            </a:r>
          </a:p>
          <a:p>
            <a:pPr algn="ctr"/>
            <a:r>
              <a:rPr lang="en-US" sz="1200" dirty="0" smtClean="0"/>
              <a:t>mHealth software algorithms</a:t>
            </a:r>
          </a:p>
          <a:p>
            <a:pPr algn="ctr"/>
            <a:endParaRPr lang="en-US" sz="1200" dirty="0" smtClean="0"/>
          </a:p>
          <a:p>
            <a:pPr algn="ctr"/>
            <a:r>
              <a:rPr lang="en-US" sz="1200" dirty="0" smtClean="0"/>
              <a:t>Leveraging innovations in mobile</a:t>
            </a:r>
          </a:p>
          <a:p>
            <a:pPr algn="ctr"/>
            <a:r>
              <a:rPr lang="en-US" sz="1200" dirty="0" smtClean="0"/>
              <a:t>and health monitoring devices</a:t>
            </a:r>
          </a:p>
        </p:txBody>
      </p:sp>
      <p:sp>
        <p:nvSpPr>
          <p:cNvPr id="27" name="TextBox 26"/>
          <p:cNvSpPr txBox="1"/>
          <p:nvPr/>
        </p:nvSpPr>
        <p:spPr>
          <a:xfrm>
            <a:off x="5704844" y="1409227"/>
            <a:ext cx="2895152" cy="1292662"/>
          </a:xfrm>
          <a:prstGeom prst="rect">
            <a:avLst/>
          </a:prstGeom>
          <a:noFill/>
        </p:spPr>
        <p:txBody>
          <a:bodyPr wrap="none" rtlCol="0">
            <a:spAutoFit/>
          </a:bodyPr>
          <a:lstStyle/>
          <a:p>
            <a:pPr algn="ctr"/>
            <a:r>
              <a:rPr lang="en-US" dirty="0" smtClean="0"/>
              <a:t>Web Health Analysis Tools</a:t>
            </a:r>
          </a:p>
          <a:p>
            <a:pPr algn="ctr"/>
            <a:r>
              <a:rPr lang="en-US" sz="1200" dirty="0" smtClean="0"/>
              <a:t>Powered by SWH vital signs</a:t>
            </a:r>
          </a:p>
          <a:p>
            <a:pPr algn="ctr"/>
            <a:r>
              <a:rPr lang="en-US" sz="1200" dirty="0" smtClean="0"/>
              <a:t>mHealth databases and API’s</a:t>
            </a:r>
          </a:p>
          <a:p>
            <a:pPr algn="ctr"/>
            <a:endParaRPr lang="en-US" sz="1200" dirty="0" smtClean="0"/>
          </a:p>
          <a:p>
            <a:pPr algn="ctr"/>
            <a:r>
              <a:rPr lang="en-US" sz="1200" dirty="0" smtClean="0"/>
              <a:t>Leveraging advances in </a:t>
            </a:r>
          </a:p>
          <a:p>
            <a:pPr algn="ctr"/>
            <a:r>
              <a:rPr lang="en-US" sz="1200" dirty="0" smtClean="0"/>
              <a:t>web and cloud technology</a:t>
            </a:r>
          </a:p>
        </p:txBody>
      </p:sp>
      <p:pic>
        <p:nvPicPr>
          <p:cNvPr id="30" name="Picture 29" descr="Laptop.png"/>
          <p:cNvPicPr>
            <a:picLocks noChangeAspect="1"/>
          </p:cNvPicPr>
          <p:nvPr/>
        </p:nvPicPr>
        <p:blipFill>
          <a:blip r:embed="rId4"/>
          <a:stretch>
            <a:fillRect/>
          </a:stretch>
        </p:blipFill>
        <p:spPr>
          <a:xfrm>
            <a:off x="6650794" y="2841861"/>
            <a:ext cx="1846579" cy="1419793"/>
          </a:xfrm>
          <a:prstGeom prst="rect">
            <a:avLst/>
          </a:prstGeom>
        </p:spPr>
      </p:pic>
      <p:pic>
        <p:nvPicPr>
          <p:cNvPr id="34" name="Picture 33" descr="chart.png"/>
          <p:cNvPicPr>
            <a:picLocks noChangeAspect="1"/>
          </p:cNvPicPr>
          <p:nvPr/>
        </p:nvPicPr>
        <p:blipFill>
          <a:blip r:embed="rId5"/>
          <a:stretch>
            <a:fillRect/>
          </a:stretch>
        </p:blipFill>
        <p:spPr>
          <a:xfrm>
            <a:off x="6946633" y="2964060"/>
            <a:ext cx="645808" cy="705955"/>
          </a:xfrm>
          <a:prstGeom prst="rect">
            <a:avLst/>
          </a:prstGeom>
        </p:spPr>
      </p:pic>
      <p:pic>
        <p:nvPicPr>
          <p:cNvPr id="36" name="Picture 35" descr="website.png"/>
          <p:cNvPicPr>
            <a:picLocks noChangeAspect="1"/>
          </p:cNvPicPr>
          <p:nvPr/>
        </p:nvPicPr>
        <p:blipFill>
          <a:blip r:embed="rId6"/>
          <a:stretch>
            <a:fillRect/>
          </a:stretch>
        </p:blipFill>
        <p:spPr>
          <a:xfrm>
            <a:off x="7513002" y="2972959"/>
            <a:ext cx="679825" cy="667759"/>
          </a:xfrm>
          <a:prstGeom prst="rect">
            <a:avLst/>
          </a:prstGeom>
        </p:spPr>
      </p:pic>
      <p:pic>
        <p:nvPicPr>
          <p:cNvPr id="31" name="Picture 30" descr="calendar.png"/>
          <p:cNvPicPr>
            <a:picLocks noChangeAspect="1"/>
          </p:cNvPicPr>
          <p:nvPr/>
        </p:nvPicPr>
        <p:blipFill>
          <a:blip r:embed="rId7"/>
          <a:stretch>
            <a:fillRect/>
          </a:stretch>
        </p:blipFill>
        <p:spPr>
          <a:xfrm>
            <a:off x="7269537" y="3208164"/>
            <a:ext cx="609092" cy="509483"/>
          </a:xfrm>
          <a:prstGeom prst="rect">
            <a:avLst/>
          </a:prstGeom>
        </p:spPr>
      </p:pic>
      <p:grpSp>
        <p:nvGrpSpPr>
          <p:cNvPr id="41" name="Group 40"/>
          <p:cNvGrpSpPr/>
          <p:nvPr/>
        </p:nvGrpSpPr>
        <p:grpSpPr>
          <a:xfrm>
            <a:off x="6040072" y="2724670"/>
            <a:ext cx="724456" cy="916048"/>
            <a:chOff x="6503062" y="3230167"/>
            <a:chExt cx="724456" cy="916048"/>
          </a:xfrm>
        </p:grpSpPr>
        <p:pic>
          <p:nvPicPr>
            <p:cNvPr id="37" name="Picture 36" descr="iPad.png"/>
            <p:cNvPicPr>
              <a:picLocks noChangeAspect="1"/>
            </p:cNvPicPr>
            <p:nvPr/>
          </p:nvPicPr>
          <p:blipFill>
            <a:blip r:embed="rId8"/>
            <a:stretch>
              <a:fillRect/>
            </a:stretch>
          </p:blipFill>
          <p:spPr>
            <a:xfrm>
              <a:off x="6503062" y="3230167"/>
              <a:ext cx="724456" cy="916048"/>
            </a:xfrm>
            <a:prstGeom prst="rect">
              <a:avLst/>
            </a:prstGeom>
          </p:spPr>
        </p:pic>
        <p:pic>
          <p:nvPicPr>
            <p:cNvPr id="38" name="Picture 37" descr="calendar.png"/>
            <p:cNvPicPr>
              <a:picLocks noChangeAspect="1"/>
            </p:cNvPicPr>
            <p:nvPr/>
          </p:nvPicPr>
          <p:blipFill>
            <a:blip r:embed="rId7"/>
            <a:stretch>
              <a:fillRect/>
            </a:stretch>
          </p:blipFill>
          <p:spPr>
            <a:xfrm>
              <a:off x="6673746" y="3628808"/>
              <a:ext cx="425108" cy="357262"/>
            </a:xfrm>
            <a:prstGeom prst="rect">
              <a:avLst/>
            </a:prstGeom>
          </p:spPr>
        </p:pic>
      </p:grpSp>
      <p:grpSp>
        <p:nvGrpSpPr>
          <p:cNvPr id="43" name="Group 42"/>
          <p:cNvGrpSpPr/>
          <p:nvPr/>
        </p:nvGrpSpPr>
        <p:grpSpPr>
          <a:xfrm>
            <a:off x="2669457" y="4770911"/>
            <a:ext cx="3647488" cy="1638359"/>
            <a:chOff x="2308512" y="3453267"/>
            <a:chExt cx="5595805" cy="2986557"/>
          </a:xfrm>
        </p:grpSpPr>
        <p:pic>
          <p:nvPicPr>
            <p:cNvPr id="46" name="Picture 45" descr="Cloud.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8512" y="3453267"/>
              <a:ext cx="5595805" cy="2986557"/>
            </a:xfrm>
            <a:prstGeom prst="rect">
              <a:avLst/>
            </a:prstGeom>
          </p:spPr>
        </p:pic>
        <p:grpSp>
          <p:nvGrpSpPr>
            <p:cNvPr id="47" name="Group 10"/>
            <p:cNvGrpSpPr/>
            <p:nvPr/>
          </p:nvGrpSpPr>
          <p:grpSpPr>
            <a:xfrm>
              <a:off x="3441986" y="4410074"/>
              <a:ext cx="650493" cy="845962"/>
              <a:chOff x="3551225" y="4280919"/>
              <a:chExt cx="927546" cy="1206269"/>
            </a:xfrm>
            <a:effectLst>
              <a:outerShdw blurRad="50800" dist="38100" dir="5400000" algn="t" rotWithShape="0">
                <a:prstClr val="black">
                  <a:alpha val="40000"/>
                </a:prstClr>
              </a:outerShdw>
            </a:effectLst>
          </p:grpSpPr>
          <p:pic>
            <p:nvPicPr>
              <p:cNvPr id="56" name="Picture 55" descr="EPS Persistent Storage.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51225" y="4541091"/>
                <a:ext cx="927546" cy="946097"/>
              </a:xfrm>
              <a:prstGeom prst="rect">
                <a:avLst/>
              </a:prstGeom>
            </p:spPr>
          </p:pic>
          <p:pic>
            <p:nvPicPr>
              <p:cNvPr id="58" name="Picture 57" descr="EPS Persistent Storage.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51225" y="4280919"/>
                <a:ext cx="927546" cy="946097"/>
              </a:xfrm>
              <a:prstGeom prst="rect">
                <a:avLst/>
              </a:prstGeom>
            </p:spPr>
          </p:pic>
        </p:grpSp>
        <p:pic>
          <p:nvPicPr>
            <p:cNvPr id="48" name="Picture 47" descr="Server.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80794" y="3955767"/>
              <a:ext cx="1073685" cy="1383265"/>
            </a:xfrm>
            <a:prstGeom prst="rect">
              <a:avLst/>
            </a:prstGeom>
          </p:spPr>
        </p:pic>
        <p:sp>
          <p:nvSpPr>
            <p:cNvPr id="49" name="TextBox 48"/>
            <p:cNvSpPr txBox="1"/>
            <p:nvPr/>
          </p:nvSpPr>
          <p:spPr>
            <a:xfrm>
              <a:off x="2846353" y="3717744"/>
              <a:ext cx="4451565" cy="444044"/>
            </a:xfrm>
            <a:prstGeom prst="rect">
              <a:avLst/>
            </a:prstGeom>
            <a:noFill/>
          </p:spPr>
          <p:txBody>
            <a:bodyPr wrap="square" rtlCol="0">
              <a:spAutoFit/>
            </a:bodyPr>
            <a:lstStyle/>
            <a:p>
              <a:pPr algn="ctr"/>
              <a:endParaRPr lang="en-US" dirty="0">
                <a:latin typeface="Arial Narrow"/>
                <a:cs typeface="Arial Narrow"/>
              </a:endParaRPr>
            </a:p>
          </p:txBody>
        </p:sp>
        <p:sp>
          <p:nvSpPr>
            <p:cNvPr id="50" name="TextBox 49"/>
            <p:cNvSpPr txBox="1"/>
            <p:nvPr/>
          </p:nvSpPr>
          <p:spPr>
            <a:xfrm>
              <a:off x="2559483" y="5203502"/>
              <a:ext cx="2410951" cy="561045"/>
            </a:xfrm>
            <a:prstGeom prst="rect">
              <a:avLst/>
            </a:prstGeom>
            <a:noFill/>
          </p:spPr>
          <p:txBody>
            <a:bodyPr wrap="square" rtlCol="0">
              <a:spAutoFit/>
            </a:bodyPr>
            <a:lstStyle/>
            <a:p>
              <a:pPr algn="ctr"/>
              <a:r>
                <a:rPr lang="en-US" sz="1400" dirty="0" smtClean="0">
                  <a:latin typeface="Arial Narrow"/>
                  <a:cs typeface="Arial Narrow"/>
                </a:rPr>
                <a:t>Persistent Storage </a:t>
              </a:r>
              <a:endParaRPr lang="en-US" sz="1400" dirty="0">
                <a:latin typeface="Arial Narrow"/>
                <a:cs typeface="Arial Narrow"/>
              </a:endParaRPr>
            </a:p>
          </p:txBody>
        </p:sp>
        <p:sp>
          <p:nvSpPr>
            <p:cNvPr id="51" name="TextBox 50"/>
            <p:cNvSpPr txBox="1"/>
            <p:nvPr/>
          </p:nvSpPr>
          <p:spPr>
            <a:xfrm>
              <a:off x="4970433" y="5203504"/>
              <a:ext cx="2509118" cy="561045"/>
            </a:xfrm>
            <a:prstGeom prst="rect">
              <a:avLst/>
            </a:prstGeom>
            <a:noFill/>
          </p:spPr>
          <p:txBody>
            <a:bodyPr wrap="square" rtlCol="0">
              <a:spAutoFit/>
            </a:bodyPr>
            <a:lstStyle/>
            <a:p>
              <a:pPr algn="ctr"/>
              <a:r>
                <a:rPr lang="en-US" sz="1400" dirty="0" smtClean="0">
                  <a:latin typeface="Arial Narrow"/>
                  <a:cs typeface="Arial Narrow"/>
                </a:rPr>
                <a:t>LAMP Servers</a:t>
              </a:r>
              <a:endParaRPr lang="en-US" sz="1400" dirty="0">
                <a:latin typeface="Arial Narrow"/>
                <a:cs typeface="Arial Narrow"/>
              </a:endParaRPr>
            </a:p>
          </p:txBody>
        </p:sp>
        <p:sp>
          <p:nvSpPr>
            <p:cNvPr id="55" name="Left-Right Arrow 54"/>
            <p:cNvSpPr/>
            <p:nvPr/>
          </p:nvSpPr>
          <p:spPr>
            <a:xfrm>
              <a:off x="4233549" y="4652414"/>
              <a:ext cx="1802570" cy="337015"/>
            </a:xfrm>
            <a:prstGeom prst="leftRightArrow">
              <a:avLst/>
            </a:prstGeom>
            <a:gradFill flip="none" rotWithShape="1">
              <a:gsLst>
                <a:gs pos="0">
                  <a:srgbClr val="66CCCC"/>
                </a:gs>
                <a:gs pos="100000">
                  <a:srgbClr val="FFFFFF"/>
                </a:gs>
                <a:gs pos="50000">
                  <a:srgbClr val="1F3279"/>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9" name="TextBox 58"/>
          <p:cNvSpPr txBox="1"/>
          <p:nvPr/>
        </p:nvSpPr>
        <p:spPr>
          <a:xfrm>
            <a:off x="3408284" y="3208164"/>
            <a:ext cx="2281394" cy="1754326"/>
          </a:xfrm>
          <a:prstGeom prst="rect">
            <a:avLst/>
          </a:prstGeom>
          <a:noFill/>
        </p:spPr>
        <p:txBody>
          <a:bodyPr wrap="none" rtlCol="0">
            <a:spAutoFit/>
          </a:bodyPr>
          <a:lstStyle/>
          <a:p>
            <a:pPr algn="ctr"/>
            <a:r>
              <a:rPr lang="en-US" dirty="0" smtClean="0"/>
              <a:t>SWH Vital Signs </a:t>
            </a:r>
          </a:p>
          <a:p>
            <a:pPr algn="ctr"/>
            <a:r>
              <a:rPr lang="en-US" dirty="0" smtClean="0"/>
              <a:t>Databases</a:t>
            </a:r>
          </a:p>
          <a:p>
            <a:pPr algn="ctr"/>
            <a:r>
              <a:rPr lang="en-US" sz="1200" dirty="0" smtClean="0"/>
              <a:t>Powered by proprietary SWH </a:t>
            </a:r>
          </a:p>
          <a:p>
            <a:pPr algn="ctr"/>
            <a:r>
              <a:rPr lang="en-US" sz="1200" dirty="0" smtClean="0"/>
              <a:t>software technology</a:t>
            </a:r>
          </a:p>
          <a:p>
            <a:pPr algn="ctr"/>
            <a:endParaRPr lang="en-US" sz="1200" dirty="0" smtClean="0"/>
          </a:p>
          <a:p>
            <a:pPr algn="ctr"/>
            <a:r>
              <a:rPr lang="en-US" sz="1200" dirty="0" smtClean="0"/>
              <a:t>Leveraging  secure &amp; scalable </a:t>
            </a:r>
          </a:p>
          <a:p>
            <a:pPr algn="ctr"/>
            <a:r>
              <a:rPr lang="en-US" sz="1200" dirty="0" smtClean="0"/>
              <a:t>Amazon Web Services</a:t>
            </a:r>
          </a:p>
          <a:p>
            <a:pPr algn="ctr"/>
            <a:endParaRPr lang="en-US" sz="1200" dirty="0" smtClean="0"/>
          </a:p>
        </p:txBody>
      </p:sp>
      <p:sp>
        <p:nvSpPr>
          <p:cNvPr id="61" name="Curved Up Arrow 60"/>
          <p:cNvSpPr/>
          <p:nvPr/>
        </p:nvSpPr>
        <p:spPr>
          <a:xfrm rot="14281243" flipH="1" flipV="1">
            <a:off x="881887" y="5042264"/>
            <a:ext cx="1945083" cy="707246"/>
          </a:xfrm>
          <a:prstGeom prst="curvedUpArrow">
            <a:avLst/>
          </a:prstGeom>
          <a:gradFill flip="none" rotWithShape="1">
            <a:gsLst>
              <a:gs pos="0">
                <a:srgbClr val="66CCCC"/>
              </a:gs>
              <a:gs pos="100000">
                <a:srgbClr val="FFFFFF"/>
              </a:gs>
              <a:gs pos="77000">
                <a:srgbClr val="1F3279"/>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6" name="Curved Up Arrow 65"/>
          <p:cNvSpPr/>
          <p:nvPr/>
        </p:nvSpPr>
        <p:spPr>
          <a:xfrm rot="18103961">
            <a:off x="6296997" y="5041347"/>
            <a:ext cx="1945083" cy="707246"/>
          </a:xfrm>
          <a:prstGeom prst="curvedUpArrow">
            <a:avLst/>
          </a:prstGeom>
          <a:gradFill flip="none" rotWithShape="1">
            <a:gsLst>
              <a:gs pos="0">
                <a:srgbClr val="66CCCC"/>
              </a:gs>
              <a:gs pos="100000">
                <a:srgbClr val="FFFFFF"/>
              </a:gs>
              <a:gs pos="77000">
                <a:srgbClr val="1F3279"/>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7" name="Curved Up Arrow 66"/>
          <p:cNvSpPr/>
          <p:nvPr/>
        </p:nvSpPr>
        <p:spPr>
          <a:xfrm rot="2780388" flipH="1" flipV="1">
            <a:off x="2974745" y="1906825"/>
            <a:ext cx="1945083" cy="707246"/>
          </a:xfrm>
          <a:prstGeom prst="curvedUpArrow">
            <a:avLst/>
          </a:prstGeom>
          <a:gradFill flip="none" rotWithShape="1">
            <a:gsLst>
              <a:gs pos="0">
                <a:srgbClr val="66CCCC"/>
              </a:gs>
              <a:gs pos="100000">
                <a:srgbClr val="FFFFFF"/>
              </a:gs>
              <a:gs pos="77000">
                <a:srgbClr val="1F3279"/>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8" name="Curved Up Arrow 67"/>
          <p:cNvSpPr/>
          <p:nvPr/>
        </p:nvSpPr>
        <p:spPr>
          <a:xfrm rot="7465192">
            <a:off x="4126664" y="1961261"/>
            <a:ext cx="1945083" cy="707246"/>
          </a:xfrm>
          <a:prstGeom prst="curvedUpArrow">
            <a:avLst/>
          </a:prstGeom>
          <a:gradFill flip="none" rotWithShape="1">
            <a:gsLst>
              <a:gs pos="0">
                <a:srgbClr val="66CCCC"/>
              </a:gs>
              <a:gs pos="100000">
                <a:srgbClr val="FFFFFF"/>
              </a:gs>
              <a:gs pos="77000">
                <a:srgbClr val="1F3279"/>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2" name="Slide Number Placeholder 31"/>
          <p:cNvSpPr>
            <a:spLocks noGrp="1"/>
          </p:cNvSpPr>
          <p:nvPr>
            <p:ph type="sldNum" sz="quarter" idx="4"/>
          </p:nvPr>
        </p:nvSpPr>
        <p:spPr/>
        <p:txBody>
          <a:bodyPr/>
          <a:lstStyle/>
          <a:p>
            <a:fld id="{217FA782-7991-6140-A660-3672917CDA24}" type="slidenum">
              <a:rPr lang="en-US" smtClean="0"/>
              <a:pPr/>
              <a:t>5</a:t>
            </a:fld>
            <a:endParaRPr lang="en-US" dirty="0"/>
          </a:p>
        </p:txBody>
      </p:sp>
      <p:sp>
        <p:nvSpPr>
          <p:cNvPr id="33" name="Footer Placeholder 32"/>
          <p:cNvSpPr>
            <a:spLocks noGrp="1"/>
          </p:cNvSpPr>
          <p:nvPr>
            <p:ph type="ftr" sz="quarter" idx="3"/>
          </p:nvPr>
        </p:nvSpPr>
        <p:spPr/>
        <p:txBody>
          <a:bodyPr/>
          <a:lstStyle/>
          <a:p>
            <a:r>
              <a:rPr lang="en-US" dirty="0" smtClean="0"/>
              <a:t>SweetWater Health LLC                                                                                       Confidential</a:t>
            </a:r>
            <a:endParaRPr lang="en-US" dirty="0"/>
          </a:p>
        </p:txBody>
      </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87503" y="3131066"/>
            <a:ext cx="1291086" cy="433805"/>
          </a:xfrm>
          <a:prstGeom prst="rect">
            <a:avLst/>
          </a:prstGeom>
        </p:spPr>
      </p:pic>
    </p:spTree>
    <p:extLst>
      <p:ext uri="{BB962C8B-B14F-4D97-AF65-F5344CB8AC3E}">
        <p14:creationId xmlns:p14="http://schemas.microsoft.com/office/powerpoint/2010/main" val="941087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7913474-BBF9-2741-9231-9E9321D8D2B3}" type="slidenum">
              <a:rPr lang="en-US" smtClean="0"/>
              <a:pPr/>
              <a:t>6</a:t>
            </a:fld>
            <a:endParaRPr lang="en-US" dirty="0"/>
          </a:p>
        </p:txBody>
      </p:sp>
      <p:sp>
        <p:nvSpPr>
          <p:cNvPr id="2" name="Title 1"/>
          <p:cNvSpPr>
            <a:spLocks noGrp="1"/>
          </p:cNvSpPr>
          <p:nvPr>
            <p:ph type="title"/>
          </p:nvPr>
        </p:nvSpPr>
        <p:spPr/>
        <p:txBody>
          <a:bodyPr/>
          <a:lstStyle/>
          <a:p>
            <a:r>
              <a:rPr lang="en-US" dirty="0" smtClean="0">
                <a:solidFill>
                  <a:schemeClr val="bg1"/>
                </a:solidFill>
              </a:rPr>
              <a:t>The </a:t>
            </a:r>
            <a:r>
              <a:rPr lang="en-US" dirty="0" err="1" smtClean="0">
                <a:solidFill>
                  <a:schemeClr val="bg1"/>
                </a:solidFill>
              </a:rPr>
              <a:t>SweetBeat</a:t>
            </a:r>
            <a:r>
              <a:rPr lang="en-US" dirty="0" smtClean="0">
                <a:solidFill>
                  <a:schemeClr val="bg1"/>
                </a:solidFill>
              </a:rPr>
              <a:t> Pro Solution</a:t>
            </a:r>
            <a:endParaRPr lang="en-US" dirty="0">
              <a:solidFill>
                <a:schemeClr val="bg1"/>
              </a:solidFill>
            </a:endParaRPr>
          </a:p>
        </p:txBody>
      </p:sp>
      <p:sp>
        <p:nvSpPr>
          <p:cNvPr id="3" name="Content Placeholder 2"/>
          <p:cNvSpPr>
            <a:spLocks noGrp="1"/>
          </p:cNvSpPr>
          <p:nvPr>
            <p:ph type="body" sz="quarter" idx="10"/>
          </p:nvPr>
        </p:nvSpPr>
        <p:spPr>
          <a:prstGeom prst="rect">
            <a:avLst/>
          </a:prstGeom>
        </p:spPr>
        <p:txBody>
          <a:bodyPr/>
          <a:lstStyle/>
          <a:p>
            <a:pPr>
              <a:buClr>
                <a:srgbClr val="1F3279"/>
              </a:buClr>
              <a:buFont typeface="Wingdings" pitchFamily="2" charset="2"/>
              <a:buChar char="§"/>
            </a:pPr>
            <a:r>
              <a:rPr lang="en-US" sz="1800" dirty="0" err="1" smtClean="0"/>
              <a:t>SweetBeat</a:t>
            </a:r>
            <a:r>
              <a:rPr lang="en-US" sz="1800" dirty="0" smtClean="0"/>
              <a:t> Pro HRV analysis app is available for iPhone, </a:t>
            </a:r>
            <a:r>
              <a:rPr lang="en-US" sz="1800" dirty="0" err="1" smtClean="0"/>
              <a:t>iPad</a:t>
            </a:r>
            <a:r>
              <a:rPr lang="en-US" sz="1800" dirty="0" smtClean="0"/>
              <a:t> and iPod Touch </a:t>
            </a:r>
          </a:p>
          <a:p>
            <a:pPr>
              <a:buClr>
                <a:srgbClr val="1F3279"/>
              </a:buClr>
              <a:buFont typeface="Wingdings" pitchFamily="2" charset="2"/>
              <a:buChar char="§"/>
            </a:pPr>
            <a:r>
              <a:rPr lang="en-US" sz="1800" dirty="0" smtClean="0"/>
              <a:t>Convenient and cost effective</a:t>
            </a:r>
          </a:p>
          <a:p>
            <a:pPr>
              <a:buClr>
                <a:srgbClr val="1F3279"/>
              </a:buClr>
              <a:buFont typeface="Wingdings" pitchFamily="2" charset="2"/>
              <a:buChar char="§"/>
            </a:pPr>
            <a:r>
              <a:rPr lang="en-US" sz="1800" dirty="0" smtClean="0"/>
              <a:t>User interface and tools customized for your Chiropractic practice</a:t>
            </a:r>
            <a:endParaRPr lang="en-US" sz="1400" dirty="0" smtClean="0"/>
          </a:p>
          <a:p>
            <a:pPr>
              <a:buClr>
                <a:srgbClr val="1F3279"/>
              </a:buClr>
              <a:buFont typeface="Wingdings" pitchFamily="2" charset="2"/>
              <a:buChar char="§"/>
            </a:pPr>
            <a:r>
              <a:rPr lang="en-US" sz="1800" dirty="0" smtClean="0"/>
              <a:t>Import data from select Bluetooth enabled Scales, Blood pressure monitors, activity monitors, and glucometers to track total health</a:t>
            </a:r>
          </a:p>
          <a:p>
            <a:pPr>
              <a:buClr>
                <a:srgbClr val="1F3279"/>
              </a:buClr>
              <a:buFont typeface="Wingdings" pitchFamily="2" charset="2"/>
              <a:buChar char="§"/>
            </a:pPr>
            <a:r>
              <a:rPr lang="en-US" sz="1800" dirty="0" smtClean="0"/>
              <a:t>Secure cloud storage of data</a:t>
            </a:r>
          </a:p>
          <a:p>
            <a:pPr>
              <a:buClr>
                <a:srgbClr val="1F3279"/>
              </a:buClr>
              <a:buFont typeface="Wingdings" pitchFamily="2" charset="2"/>
              <a:buChar char="§"/>
            </a:pPr>
            <a:r>
              <a:rPr lang="en-US" sz="1800" dirty="0" smtClean="0"/>
              <a:t>Advanced web based health analysis toolkit</a:t>
            </a:r>
          </a:p>
          <a:p>
            <a:pPr>
              <a:buClr>
                <a:srgbClr val="1F3279"/>
              </a:buClr>
              <a:buFont typeface="Wingdings" pitchFamily="2" charset="2"/>
              <a:buChar char="§"/>
            </a:pPr>
            <a:r>
              <a:rPr lang="en-US" sz="1800" dirty="0" smtClean="0"/>
              <a:t>Serves as an electronic record database for Chiropractors who are currently using paper charts</a:t>
            </a:r>
          </a:p>
          <a:p>
            <a:pPr>
              <a:buClr>
                <a:srgbClr val="1F3279"/>
              </a:buClr>
              <a:buFont typeface="Wingdings" pitchFamily="2" charset="2"/>
              <a:buChar char="§"/>
            </a:pPr>
            <a:r>
              <a:rPr lang="en-US" sz="1800" dirty="0" smtClean="0"/>
              <a:t>Interface to select Electronic Health Records (Practice Fusion) for those who have migrated to EHRs.</a:t>
            </a:r>
          </a:p>
        </p:txBody>
      </p:sp>
      <p:sp>
        <p:nvSpPr>
          <p:cNvPr id="38" name="Footer Placeholder 3"/>
          <p:cNvSpPr>
            <a:spLocks noGrp="1"/>
          </p:cNvSpPr>
          <p:nvPr>
            <p:ph type="ftr" sz="quarter" idx="3"/>
          </p:nvPr>
        </p:nvSpPr>
        <p:spPr/>
        <p:txBody>
          <a:bodyPr/>
          <a:lstStyle/>
          <a:p>
            <a:r>
              <a:rPr lang="en-US" dirty="0" err="1" smtClean="0"/>
              <a:t>SweetWater</a:t>
            </a:r>
            <a:r>
              <a:rPr lang="en-US" dirty="0" smtClean="0"/>
              <a:t> Health LLC                                                                                       Confidential</a:t>
            </a:r>
            <a:endParaRPr lang="en-US" dirty="0"/>
          </a:p>
        </p:txBody>
      </p:sp>
    </p:spTree>
    <p:extLst>
      <p:ext uri="{BB962C8B-B14F-4D97-AF65-F5344CB8AC3E}">
        <p14:creationId xmlns:p14="http://schemas.microsoft.com/office/powerpoint/2010/main" val="4117908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17FA782-7991-6140-A660-3672917CDA24}" type="slidenum">
              <a:rPr lang="en-US" smtClean="0"/>
              <a:pPr/>
              <a:t>7</a:t>
            </a:fld>
            <a:endParaRPr lang="en-US" dirty="0"/>
          </a:p>
        </p:txBody>
      </p:sp>
      <p:sp>
        <p:nvSpPr>
          <p:cNvPr id="3" name="Title 2"/>
          <p:cNvSpPr>
            <a:spLocks noGrp="1"/>
          </p:cNvSpPr>
          <p:nvPr>
            <p:ph type="title"/>
          </p:nvPr>
        </p:nvSpPr>
        <p:spPr/>
        <p:txBody>
          <a:bodyPr/>
          <a:lstStyle/>
          <a:p>
            <a:r>
              <a:rPr lang="en-US" dirty="0" err="1" smtClean="0"/>
              <a:t>SweetBeat</a:t>
            </a:r>
            <a:r>
              <a:rPr lang="en-US" dirty="0" smtClean="0"/>
              <a:t> Display Description</a:t>
            </a:r>
            <a:endParaRPr lang="en-US" dirty="0"/>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111" y="1341567"/>
            <a:ext cx="7301874" cy="508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038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17FA782-7991-6140-A660-3672917CDA24}" type="slidenum">
              <a:rPr lang="en-US" smtClean="0"/>
              <a:pPr/>
              <a:t>8</a:t>
            </a:fld>
            <a:endParaRPr lang="en-US" dirty="0"/>
          </a:p>
        </p:txBody>
      </p:sp>
      <p:sp>
        <p:nvSpPr>
          <p:cNvPr id="3" name="Title 2"/>
          <p:cNvSpPr>
            <a:spLocks noGrp="1"/>
          </p:cNvSpPr>
          <p:nvPr>
            <p:ph type="title"/>
          </p:nvPr>
        </p:nvSpPr>
        <p:spPr/>
        <p:txBody>
          <a:bodyPr/>
          <a:lstStyle/>
          <a:p>
            <a:r>
              <a:rPr lang="en-US" dirty="0" err="1" smtClean="0"/>
              <a:t>SweetBeat</a:t>
            </a:r>
            <a:r>
              <a:rPr lang="en-US" dirty="0" smtClean="0"/>
              <a:t> “Stats for Nerds”</a:t>
            </a:r>
            <a:endParaRPr lang="en-US" dirty="0"/>
          </a:p>
        </p:txBody>
      </p:sp>
      <p:sp>
        <p:nvSpPr>
          <p:cNvPr id="4" name="Text Placeholder 3"/>
          <p:cNvSpPr>
            <a:spLocks noGrp="1"/>
          </p:cNvSpPr>
          <p:nvPr>
            <p:ph type="body" sz="quarter" idx="10"/>
          </p:nvPr>
        </p:nvSpPr>
        <p:spPr/>
        <p:txBody>
          <a:bodyPr/>
          <a:lstStyle/>
          <a:p>
            <a:endParaRPr lang="en-US" dirty="0"/>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231" y="1585198"/>
            <a:ext cx="6740074" cy="4544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1468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17FA782-7991-6140-A660-3672917CDA24}" type="slidenum">
              <a:rPr lang="en-US" smtClean="0"/>
              <a:pPr/>
              <a:t>9</a:t>
            </a:fld>
            <a:endParaRPr lang="en-US" dirty="0"/>
          </a:p>
        </p:txBody>
      </p:sp>
      <p:sp>
        <p:nvSpPr>
          <p:cNvPr id="3" name="Title 2"/>
          <p:cNvSpPr>
            <a:spLocks noGrp="1"/>
          </p:cNvSpPr>
          <p:nvPr>
            <p:ph type="title"/>
          </p:nvPr>
        </p:nvSpPr>
        <p:spPr/>
        <p:txBody>
          <a:bodyPr/>
          <a:lstStyle/>
          <a:p>
            <a:r>
              <a:rPr lang="en-US" dirty="0" err="1" smtClean="0"/>
              <a:t>SweetBeat</a:t>
            </a:r>
            <a:r>
              <a:rPr lang="en-US" dirty="0" smtClean="0"/>
              <a:t> Pro Patient Information</a:t>
            </a:r>
            <a:endParaRPr lang="en-US" dirty="0"/>
          </a:p>
        </p:txBody>
      </p:sp>
      <p:sp>
        <p:nvSpPr>
          <p:cNvPr id="4" name="Text Placeholder 3"/>
          <p:cNvSpPr>
            <a:spLocks noGrp="1"/>
          </p:cNvSpPr>
          <p:nvPr>
            <p:ph type="body" sz="quarter" idx="10"/>
          </p:nvPr>
        </p:nvSpPr>
        <p:spPr/>
        <p:txBody>
          <a:bodyPr/>
          <a:lstStyle/>
          <a:p>
            <a:endParaRPr lang="en-US"/>
          </a:p>
        </p:txBody>
      </p:sp>
      <p:sp>
        <p:nvSpPr>
          <p:cNvPr id="5" name="Footer Placeholder 4"/>
          <p:cNvSpPr>
            <a:spLocks noGrp="1"/>
          </p:cNvSpPr>
          <p:nvPr>
            <p:ph type="ftr" sz="quarter" idx="3"/>
          </p:nvPr>
        </p:nvSpPr>
        <p:spPr/>
        <p:txBody>
          <a:bodyPr/>
          <a:lstStyle/>
          <a:p>
            <a:r>
              <a:rPr lang="en-US" smtClean="0"/>
              <a:t>SweetWater Health LLC                                                                                           Confidential</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565" y="1438658"/>
            <a:ext cx="6655536" cy="4991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075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channel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channel slides</Template>
  <TotalTime>30014</TotalTime>
  <Words>2329</Words>
  <Application>Microsoft Office PowerPoint</Application>
  <PresentationFormat>On-screen Show (4:3)</PresentationFormat>
  <Paragraphs>272</Paragraphs>
  <Slides>20</Slides>
  <Notes>12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channel slides</vt:lpstr>
      <vt:lpstr>PowerPoint Presentation</vt:lpstr>
      <vt:lpstr>Heart Rate Variability and Chiropractic</vt:lpstr>
      <vt:lpstr>HRV in Practice</vt:lpstr>
      <vt:lpstr>Benefits</vt:lpstr>
      <vt:lpstr>The SweetWater Health HRV Solution</vt:lpstr>
      <vt:lpstr>The SweetBeat Pro Solution</vt:lpstr>
      <vt:lpstr>SweetBeat Display Description</vt:lpstr>
      <vt:lpstr>SweetBeat “Stats for Nerds”</vt:lpstr>
      <vt:lpstr>SweetBeat Pro Patient Information</vt:lpstr>
      <vt:lpstr>Patient Details</vt:lpstr>
      <vt:lpstr>Diagnosis Menu</vt:lpstr>
      <vt:lpstr>Treatment Menu</vt:lpstr>
      <vt:lpstr>HRV Results and Recommendations</vt:lpstr>
      <vt:lpstr>Getting Started</vt:lpstr>
      <vt:lpstr>Measuring Patient HRV</vt:lpstr>
      <vt:lpstr>The Science of HRV</vt:lpstr>
      <vt:lpstr>Benefits of SweetBeat Continuous real-time generative feedback</vt:lpstr>
      <vt:lpstr>SweetWater Health HRV Parameters</vt:lpstr>
      <vt:lpstr>SweetWater Health HRV and Vagal Tone</vt:lpstr>
      <vt:lpstr>SweetWater Health SweetBeat HRV</vt:lpstr>
    </vt:vector>
  </TitlesOfParts>
  <Company>Hewlett-Packard Company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SweetBeat Display</dc:title>
  <dc:creator>Ronda</dc:creator>
  <cp:lastModifiedBy>Ronda</cp:lastModifiedBy>
  <cp:revision>50</cp:revision>
  <cp:lastPrinted>2011-10-11T19:50:47Z</cp:lastPrinted>
  <dcterms:created xsi:type="dcterms:W3CDTF">2012-03-12T20:21:22Z</dcterms:created>
  <dcterms:modified xsi:type="dcterms:W3CDTF">2012-11-20T18:21:31Z</dcterms:modified>
</cp:coreProperties>
</file>