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345" r:id="rId2"/>
    <p:sldId id="363" r:id="rId3"/>
    <p:sldId id="364" r:id="rId4"/>
    <p:sldId id="365" r:id="rId5"/>
    <p:sldId id="377" r:id="rId6"/>
    <p:sldId id="378" r:id="rId7"/>
    <p:sldId id="380" r:id="rId8"/>
    <p:sldId id="381" r:id="rId9"/>
    <p:sldId id="382" r:id="rId10"/>
    <p:sldId id="394" r:id="rId11"/>
    <p:sldId id="395" r:id="rId12"/>
    <p:sldId id="396" r:id="rId13"/>
    <p:sldId id="383" r:id="rId14"/>
    <p:sldId id="393" r:id="rId15"/>
    <p:sldId id="384" r:id="rId16"/>
    <p:sldId id="399" r:id="rId17"/>
    <p:sldId id="400" r:id="rId18"/>
    <p:sldId id="401" r:id="rId19"/>
    <p:sldId id="402" r:id="rId20"/>
    <p:sldId id="403" r:id="rId21"/>
    <p:sldId id="392" r:id="rId22"/>
    <p:sldId id="397" r:id="rId23"/>
    <p:sldId id="398" r:id="rId24"/>
    <p:sldId id="390" r:id="rId25"/>
    <p:sldId id="385" r:id="rId26"/>
    <p:sldId id="391" r:id="rId27"/>
    <p:sldId id="404" r:id="rId28"/>
    <p:sldId id="405" r:id="rId29"/>
    <p:sldId id="406" r:id="rId30"/>
    <p:sldId id="386" r:id="rId31"/>
    <p:sldId id="387" r:id="rId32"/>
    <p:sldId id="388" r:id="rId33"/>
    <p:sldId id="38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33"/>
    <a:srgbClr val="CC3329"/>
    <a:srgbClr val="99FF33"/>
    <a:srgbClr val="3D994C"/>
    <a:srgbClr val="66CCCC"/>
    <a:srgbClr val="CC9933"/>
    <a:srgbClr val="737171"/>
    <a:srgbClr val="993392"/>
    <a:srgbClr val="1F32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0" autoAdjust="0"/>
    <p:restoredTop sz="91576" autoAdjust="0"/>
  </p:normalViewPr>
  <p:slideViewPr>
    <p:cSldViewPr snapToGrid="0" snapToObjects="1" showGuides="1">
      <p:cViewPr>
        <p:scale>
          <a:sx n="110" d="100"/>
          <a:sy n="110" d="100"/>
        </p:scale>
        <p:origin x="-342" y="-72"/>
      </p:cViewPr>
      <p:guideLst>
        <p:guide orient="horz" pos="4319"/>
        <p:guide/>
      </p:guideLst>
    </p:cSldViewPr>
  </p:slideViewPr>
  <p:outlineViewPr>
    <p:cViewPr>
      <p:scale>
        <a:sx n="33" d="100"/>
        <a:sy n="33" d="100"/>
      </p:scale>
      <p:origin x="0" y="5525"/>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9" d="100"/>
          <a:sy n="49" d="100"/>
        </p:scale>
        <p:origin x="-2539"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onda\Dropbox\SweetWaterHealth\Engineering\Specs\HRV%20Rang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onda\Dropbox\SweetWaterHealth\Engineering\Specs\HRV%20Range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Ronda\Dropbox\SweetWaterHealth\Engineering\Specs\HRV%20Rang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Ronda\Dropbox\SweetWaterHealth\Engineering\Specs\HRV%20Rang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defRPr/>
            </a:pPr>
            <a:r>
              <a:rPr lang="en-US" sz="1000"/>
              <a:t>Balance - ANS Activity</a:t>
            </a:r>
          </a:p>
          <a:p>
            <a:pPr>
              <a:defRPr/>
            </a:pPr>
            <a:endParaRPr lang="en-US"/>
          </a:p>
        </c:rich>
      </c:tx>
      <c:layout>
        <c:manualLayout>
          <c:xMode val="edge"/>
          <c:yMode val="edge"/>
          <c:x val="0.34273770624580396"/>
          <c:y val="0"/>
        </c:manualLayout>
      </c:layout>
      <c:overlay val="0"/>
    </c:title>
    <c:autoTitleDeleted val="0"/>
    <c:plotArea>
      <c:layout>
        <c:manualLayout>
          <c:layoutTarget val="inner"/>
          <c:xMode val="edge"/>
          <c:yMode val="edge"/>
          <c:x val="3.4958453836812842E-2"/>
          <c:y val="6.81587907648908E-2"/>
          <c:w val="0.7938410792187176"/>
          <c:h val="0.84696651353030439"/>
        </c:manualLayout>
      </c:layout>
      <c:scatterChart>
        <c:scatterStyle val="smoothMarker"/>
        <c:varyColors val="0"/>
        <c:ser>
          <c:idx val="0"/>
          <c:order val="0"/>
          <c:xVal>
            <c:numRef>
              <c:f>'Charts Female'!$I$29:$I$31</c:f>
              <c:numCache>
                <c:formatCode>0.00</c:formatCode>
                <c:ptCount val="3"/>
                <c:pt idx="0">
                  <c:v>0.94390589890712839</c:v>
                </c:pt>
                <c:pt idx="1">
                  <c:v>5.691190805813974E-2</c:v>
                </c:pt>
                <c:pt idx="2">
                  <c:v>0.69250097698333901</c:v>
                </c:pt>
              </c:numCache>
            </c:numRef>
          </c:xVal>
          <c:yVal>
            <c:numRef>
              <c:f>'Charts Female'!$J$29:$J$31</c:f>
              <c:numCache>
                <c:formatCode>0.00</c:formatCode>
                <c:ptCount val="3"/>
                <c:pt idx="0">
                  <c:v>15.333333333333334</c:v>
                </c:pt>
                <c:pt idx="1">
                  <c:v>16.666666666666668</c:v>
                </c:pt>
                <c:pt idx="2">
                  <c:v>17.333333333333332</c:v>
                </c:pt>
              </c:numCache>
            </c:numRef>
          </c:yVal>
          <c:smooth val="1"/>
        </c:ser>
        <c:dLbls>
          <c:showLegendKey val="0"/>
          <c:showVal val="0"/>
          <c:showCatName val="0"/>
          <c:showSerName val="0"/>
          <c:showPercent val="0"/>
          <c:showBubbleSize val="0"/>
        </c:dLbls>
        <c:axId val="102944128"/>
        <c:axId val="110830720"/>
      </c:scatterChart>
      <c:valAx>
        <c:axId val="102944128"/>
        <c:scaling>
          <c:orientation val="minMax"/>
          <c:max val="10"/>
          <c:min val="-10"/>
        </c:scaling>
        <c:delete val="0"/>
        <c:axPos val="b"/>
        <c:numFmt formatCode="0.00" sourceLinked="1"/>
        <c:majorTickMark val="out"/>
        <c:minorTickMark val="none"/>
        <c:tickLblPos val="nextTo"/>
        <c:crossAx val="110830720"/>
        <c:crosses val="autoZero"/>
        <c:crossBetween val="midCat"/>
        <c:majorUnit val="1"/>
        <c:minorUnit val="0.2"/>
      </c:valAx>
      <c:valAx>
        <c:axId val="110830720"/>
        <c:scaling>
          <c:orientation val="minMax"/>
          <c:max val="20"/>
          <c:min val="0"/>
        </c:scaling>
        <c:delete val="0"/>
        <c:axPos val="l"/>
        <c:majorGridlines/>
        <c:numFmt formatCode="0.00" sourceLinked="1"/>
        <c:majorTickMark val="out"/>
        <c:minorTickMark val="none"/>
        <c:tickLblPos val="nextTo"/>
        <c:crossAx val="102944128"/>
        <c:crosses val="autoZero"/>
        <c:crossBetween val="midCat"/>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defRPr/>
            </a:pPr>
            <a:r>
              <a:rPr lang="en-US" sz="1800" baseline="0"/>
              <a:t>Resilience</a:t>
            </a:r>
          </a:p>
        </c:rich>
      </c:tx>
      <c:layout/>
      <c:overlay val="0"/>
    </c:title>
    <c:autoTitleDeleted val="0"/>
    <c:plotArea>
      <c:layout/>
      <c:scatterChart>
        <c:scatterStyle val="lineMarker"/>
        <c:varyColors val="0"/>
        <c:ser>
          <c:idx val="0"/>
          <c:order val="0"/>
          <c:spPr>
            <a:ln w="25400">
              <a:noFill/>
            </a:ln>
          </c:spPr>
          <c:xVal>
            <c:numRef>
              <c:f>'Charts Female'!$K$29:$L$29</c:f>
              <c:numCache>
                <c:formatCode>0.00</c:formatCode>
                <c:ptCount val="2"/>
                <c:pt idx="0">
                  <c:v>4</c:v>
                </c:pt>
                <c:pt idx="1">
                  <c:v>6</c:v>
                </c:pt>
              </c:numCache>
            </c:numRef>
          </c:xVal>
          <c:yVal>
            <c:numRef>
              <c:f>'Charts Female'!$K$30:$L$30</c:f>
              <c:numCache>
                <c:formatCode>0.00</c:formatCode>
                <c:ptCount val="2"/>
                <c:pt idx="0">
                  <c:v>6</c:v>
                </c:pt>
                <c:pt idx="1">
                  <c:v>7</c:v>
                </c:pt>
              </c:numCache>
            </c:numRef>
          </c:yVal>
          <c:smooth val="0"/>
        </c:ser>
        <c:ser>
          <c:idx val="1"/>
          <c:order val="1"/>
          <c:spPr>
            <a:ln w="47625">
              <a:noFill/>
            </a:ln>
          </c:spPr>
          <c:xVal>
            <c:numRef>
              <c:f>'Charts Female'!$K$29:$L$29</c:f>
              <c:numCache>
                <c:formatCode>0.00</c:formatCode>
                <c:ptCount val="2"/>
                <c:pt idx="0">
                  <c:v>4</c:v>
                </c:pt>
                <c:pt idx="1">
                  <c:v>6</c:v>
                </c:pt>
              </c:numCache>
            </c:numRef>
          </c:xVal>
          <c:yVal>
            <c:numRef>
              <c:f>'Charts Female'!$K$31:$L$31</c:f>
              <c:numCache>
                <c:formatCode>0.00</c:formatCode>
                <c:ptCount val="2"/>
                <c:pt idx="0">
                  <c:v>6</c:v>
                </c:pt>
                <c:pt idx="1">
                  <c:v>8</c:v>
                </c:pt>
              </c:numCache>
            </c:numRef>
          </c:yVal>
          <c:smooth val="0"/>
        </c:ser>
        <c:dLbls>
          <c:showLegendKey val="0"/>
          <c:showVal val="0"/>
          <c:showCatName val="0"/>
          <c:showSerName val="0"/>
          <c:showPercent val="0"/>
          <c:showBubbleSize val="0"/>
        </c:dLbls>
        <c:axId val="111023616"/>
        <c:axId val="111025152"/>
      </c:scatterChart>
      <c:valAx>
        <c:axId val="111023616"/>
        <c:scaling>
          <c:orientation val="minMax"/>
          <c:max val="10"/>
          <c:min val="-10"/>
        </c:scaling>
        <c:delete val="0"/>
        <c:axPos val="b"/>
        <c:numFmt formatCode="0.00" sourceLinked="1"/>
        <c:majorTickMark val="out"/>
        <c:minorTickMark val="none"/>
        <c:tickLblPos val="nextTo"/>
        <c:crossAx val="111025152"/>
        <c:crosses val="autoZero"/>
        <c:crossBetween val="midCat"/>
        <c:majorUnit val="2"/>
      </c:valAx>
      <c:valAx>
        <c:axId val="111025152"/>
        <c:scaling>
          <c:orientation val="minMax"/>
          <c:max val="10"/>
          <c:min val="-10"/>
        </c:scaling>
        <c:delete val="0"/>
        <c:axPos val="l"/>
        <c:majorGridlines/>
        <c:numFmt formatCode="0.00" sourceLinked="1"/>
        <c:majorTickMark val="out"/>
        <c:minorTickMark val="none"/>
        <c:tickLblPos val="nextTo"/>
        <c:crossAx val="111023616"/>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defRPr/>
            </a:pPr>
            <a:r>
              <a:rPr lang="en-US" sz="1000"/>
              <a:t>Balance - ANS Activity</a:t>
            </a:r>
          </a:p>
          <a:p>
            <a:pPr>
              <a:defRPr/>
            </a:pPr>
            <a:endParaRPr lang="en-US"/>
          </a:p>
        </c:rich>
      </c:tx>
      <c:layout>
        <c:manualLayout>
          <c:xMode val="edge"/>
          <c:yMode val="edge"/>
          <c:x val="0.34273770624580396"/>
          <c:y val="0"/>
        </c:manualLayout>
      </c:layout>
      <c:overlay val="0"/>
    </c:title>
    <c:autoTitleDeleted val="0"/>
    <c:plotArea>
      <c:layout>
        <c:manualLayout>
          <c:layoutTarget val="inner"/>
          <c:xMode val="edge"/>
          <c:yMode val="edge"/>
          <c:x val="3.4958453836812842E-2"/>
          <c:y val="6.81587907648908E-2"/>
          <c:w val="0.7938410792187176"/>
          <c:h val="0.84696651353030439"/>
        </c:manualLayout>
      </c:layout>
      <c:scatterChart>
        <c:scatterStyle val="smoothMarker"/>
        <c:varyColors val="0"/>
        <c:ser>
          <c:idx val="0"/>
          <c:order val="0"/>
          <c:xVal>
            <c:numRef>
              <c:f>'Charts Female'!$I$29:$I$31</c:f>
              <c:numCache>
                <c:formatCode>0.00</c:formatCode>
                <c:ptCount val="3"/>
                <c:pt idx="0">
                  <c:v>0.94390589890712839</c:v>
                </c:pt>
                <c:pt idx="1">
                  <c:v>5.691190805813974E-2</c:v>
                </c:pt>
                <c:pt idx="2">
                  <c:v>0.69250097698333901</c:v>
                </c:pt>
              </c:numCache>
            </c:numRef>
          </c:xVal>
          <c:yVal>
            <c:numRef>
              <c:f>'Charts Female'!$J$29:$J$31</c:f>
              <c:numCache>
                <c:formatCode>0.00</c:formatCode>
                <c:ptCount val="3"/>
                <c:pt idx="0">
                  <c:v>15.333333333333334</c:v>
                </c:pt>
                <c:pt idx="1">
                  <c:v>16.666666666666668</c:v>
                </c:pt>
                <c:pt idx="2">
                  <c:v>17.333333333333332</c:v>
                </c:pt>
              </c:numCache>
            </c:numRef>
          </c:yVal>
          <c:smooth val="1"/>
        </c:ser>
        <c:dLbls>
          <c:showLegendKey val="0"/>
          <c:showVal val="0"/>
          <c:showCatName val="0"/>
          <c:showSerName val="0"/>
          <c:showPercent val="0"/>
          <c:showBubbleSize val="0"/>
        </c:dLbls>
        <c:axId val="114117248"/>
        <c:axId val="114119040"/>
      </c:scatterChart>
      <c:valAx>
        <c:axId val="114117248"/>
        <c:scaling>
          <c:orientation val="minMax"/>
          <c:max val="10"/>
          <c:min val="-10"/>
        </c:scaling>
        <c:delete val="0"/>
        <c:axPos val="b"/>
        <c:numFmt formatCode="0.00" sourceLinked="1"/>
        <c:majorTickMark val="out"/>
        <c:minorTickMark val="none"/>
        <c:tickLblPos val="nextTo"/>
        <c:crossAx val="114119040"/>
        <c:crosses val="autoZero"/>
        <c:crossBetween val="midCat"/>
        <c:majorUnit val="1"/>
        <c:minorUnit val="0.2"/>
      </c:valAx>
      <c:valAx>
        <c:axId val="114119040"/>
        <c:scaling>
          <c:orientation val="minMax"/>
          <c:max val="20"/>
          <c:min val="0"/>
        </c:scaling>
        <c:delete val="0"/>
        <c:axPos val="l"/>
        <c:majorGridlines/>
        <c:numFmt formatCode="0.00" sourceLinked="1"/>
        <c:majorTickMark val="out"/>
        <c:minorTickMark val="none"/>
        <c:tickLblPos val="nextTo"/>
        <c:crossAx val="114117248"/>
        <c:crosses val="autoZero"/>
        <c:crossBetween val="midCat"/>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defRPr/>
            </a:pPr>
            <a:r>
              <a:rPr lang="en-US" sz="1800" baseline="0"/>
              <a:t>Resilience</a:t>
            </a:r>
          </a:p>
        </c:rich>
      </c:tx>
      <c:layout/>
      <c:overlay val="0"/>
    </c:title>
    <c:autoTitleDeleted val="0"/>
    <c:plotArea>
      <c:layout/>
      <c:scatterChart>
        <c:scatterStyle val="lineMarker"/>
        <c:varyColors val="0"/>
        <c:ser>
          <c:idx val="0"/>
          <c:order val="0"/>
          <c:spPr>
            <a:ln w="25400">
              <a:noFill/>
            </a:ln>
          </c:spPr>
          <c:xVal>
            <c:numRef>
              <c:f>'Charts Female'!$K$29:$L$29</c:f>
              <c:numCache>
                <c:formatCode>0.00</c:formatCode>
                <c:ptCount val="2"/>
                <c:pt idx="0">
                  <c:v>4</c:v>
                </c:pt>
                <c:pt idx="1">
                  <c:v>6</c:v>
                </c:pt>
              </c:numCache>
            </c:numRef>
          </c:xVal>
          <c:yVal>
            <c:numRef>
              <c:f>'Charts Female'!$K$30:$L$30</c:f>
              <c:numCache>
                <c:formatCode>0.00</c:formatCode>
                <c:ptCount val="2"/>
                <c:pt idx="0">
                  <c:v>6</c:v>
                </c:pt>
                <c:pt idx="1">
                  <c:v>7</c:v>
                </c:pt>
              </c:numCache>
            </c:numRef>
          </c:yVal>
          <c:smooth val="0"/>
        </c:ser>
        <c:ser>
          <c:idx val="1"/>
          <c:order val="1"/>
          <c:spPr>
            <a:ln w="47625">
              <a:noFill/>
            </a:ln>
          </c:spPr>
          <c:xVal>
            <c:numRef>
              <c:f>'Charts Female'!$K$29:$L$29</c:f>
              <c:numCache>
                <c:formatCode>0.00</c:formatCode>
                <c:ptCount val="2"/>
                <c:pt idx="0">
                  <c:v>4</c:v>
                </c:pt>
                <c:pt idx="1">
                  <c:v>6</c:v>
                </c:pt>
              </c:numCache>
            </c:numRef>
          </c:xVal>
          <c:yVal>
            <c:numRef>
              <c:f>'Charts Female'!$K$31:$L$31</c:f>
              <c:numCache>
                <c:formatCode>0.00</c:formatCode>
                <c:ptCount val="2"/>
                <c:pt idx="0">
                  <c:v>6</c:v>
                </c:pt>
                <c:pt idx="1">
                  <c:v>8</c:v>
                </c:pt>
              </c:numCache>
            </c:numRef>
          </c:yVal>
          <c:smooth val="0"/>
        </c:ser>
        <c:dLbls>
          <c:showLegendKey val="0"/>
          <c:showVal val="0"/>
          <c:showCatName val="0"/>
          <c:showSerName val="0"/>
          <c:showPercent val="0"/>
          <c:showBubbleSize val="0"/>
        </c:dLbls>
        <c:axId val="111720704"/>
        <c:axId val="111726592"/>
      </c:scatterChart>
      <c:valAx>
        <c:axId val="111720704"/>
        <c:scaling>
          <c:orientation val="minMax"/>
          <c:max val="10"/>
          <c:min val="-10"/>
        </c:scaling>
        <c:delete val="0"/>
        <c:axPos val="b"/>
        <c:numFmt formatCode="0.00" sourceLinked="1"/>
        <c:majorTickMark val="out"/>
        <c:minorTickMark val="none"/>
        <c:tickLblPos val="nextTo"/>
        <c:crossAx val="111726592"/>
        <c:crosses val="autoZero"/>
        <c:crossBetween val="midCat"/>
        <c:majorUnit val="2"/>
      </c:valAx>
      <c:valAx>
        <c:axId val="111726592"/>
        <c:scaling>
          <c:orientation val="minMax"/>
          <c:max val="10"/>
          <c:min val="-10"/>
        </c:scaling>
        <c:delete val="0"/>
        <c:axPos val="l"/>
        <c:majorGridlines/>
        <c:numFmt formatCode="0.00" sourceLinked="1"/>
        <c:majorTickMark val="out"/>
        <c:minorTickMark val="none"/>
        <c:tickLblPos val="nextTo"/>
        <c:crossAx val="111720704"/>
        <c:crosses val="autoZero"/>
        <c:crossBetween val="midCat"/>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0.30308</cdr:x>
      <cdr:y>0.06361</cdr:y>
    </cdr:from>
    <cdr:to>
      <cdr:x>0.56361</cdr:x>
      <cdr:y>0.36837</cdr:y>
    </cdr:to>
    <cdr:sp macro="" textlink="">
      <cdr:nvSpPr>
        <cdr:cNvPr id="3" name="Rounded Rectangle 2"/>
        <cdr:cNvSpPr/>
      </cdr:nvSpPr>
      <cdr:spPr>
        <a:xfrm xmlns:a="http://schemas.openxmlformats.org/drawingml/2006/main">
          <a:off x="1885131" y="202957"/>
          <a:ext cx="1620451" cy="972451"/>
        </a:xfrm>
        <a:prstGeom xmlns:a="http://schemas.openxmlformats.org/drawingml/2006/main" prst="roundRect">
          <a:avLst/>
        </a:prstGeom>
        <a:solidFill xmlns:a="http://schemas.openxmlformats.org/drawingml/2006/main">
          <a:schemeClr val="accent4">
            <a:lumMod val="60000"/>
            <a:lumOff val="40000"/>
            <a:alpha val="18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a:t>Power and Balance!</a:t>
          </a:r>
        </a:p>
      </cdr:txBody>
    </cdr:sp>
  </cdr:relSizeAnchor>
  <cdr:relSizeAnchor xmlns:cdr="http://schemas.openxmlformats.org/drawingml/2006/chartDrawing">
    <cdr:from>
      <cdr:x>0.30875</cdr:x>
      <cdr:y>0.36153</cdr:y>
    </cdr:from>
    <cdr:to>
      <cdr:x>0.56928</cdr:x>
      <cdr:y>0.66629</cdr:y>
    </cdr:to>
    <cdr:sp macro="" textlink="">
      <cdr:nvSpPr>
        <cdr:cNvPr id="2" name="Rounded Rectangle 1"/>
        <cdr:cNvSpPr/>
      </cdr:nvSpPr>
      <cdr:spPr>
        <a:xfrm xmlns:a="http://schemas.openxmlformats.org/drawingml/2006/main">
          <a:off x="1920352" y="1153598"/>
          <a:ext cx="1620451" cy="972451"/>
        </a:xfrm>
        <a:prstGeom xmlns:a="http://schemas.openxmlformats.org/drawingml/2006/main" prst="roundRect">
          <a:avLst/>
        </a:prstGeom>
        <a:solidFill xmlns:a="http://schemas.openxmlformats.org/drawingml/2006/main">
          <a:srgbClr val="00B050">
            <a:alpha val="18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a:p xmlns:a="http://schemas.openxmlformats.org/drawingml/2006/main">
          <a:endParaRPr lang="en-US" dirty="0"/>
        </a:p>
        <a:p xmlns:a="http://schemas.openxmlformats.org/drawingml/2006/main">
          <a:r>
            <a:rPr lang="en-US" dirty="0"/>
            <a:t>Good to Go</a:t>
          </a:r>
        </a:p>
      </cdr:txBody>
    </cdr:sp>
  </cdr:relSizeAnchor>
  <cdr:relSizeAnchor xmlns:cdr="http://schemas.openxmlformats.org/drawingml/2006/chartDrawing">
    <cdr:from>
      <cdr:x>0.0364</cdr:x>
      <cdr:y>0.05185</cdr:y>
    </cdr:from>
    <cdr:to>
      <cdr:x>0.29693</cdr:x>
      <cdr:y>0.35153</cdr:y>
    </cdr:to>
    <cdr:sp macro="" textlink="">
      <cdr:nvSpPr>
        <cdr:cNvPr id="4" name="Rounded Rectangle 3"/>
        <cdr:cNvSpPr/>
      </cdr:nvSpPr>
      <cdr:spPr>
        <a:xfrm xmlns:a="http://schemas.openxmlformats.org/drawingml/2006/main">
          <a:off x="215251" y="155228"/>
          <a:ext cx="1540644" cy="897193"/>
        </a:xfrm>
        <a:prstGeom xmlns:a="http://schemas.openxmlformats.org/drawingml/2006/main" prst="roundRect">
          <a:avLst/>
        </a:prstGeom>
        <a:solidFill xmlns:a="http://schemas.openxmlformats.org/drawingml/2006/main">
          <a:srgbClr val="92D050">
            <a:alpha val="18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smtClean="0"/>
            <a:t>Powerful and Relaxed</a:t>
          </a:r>
          <a:endParaRPr lang="en-US" dirty="0"/>
        </a:p>
      </cdr:txBody>
    </cdr:sp>
  </cdr:relSizeAnchor>
  <cdr:relSizeAnchor xmlns:cdr="http://schemas.openxmlformats.org/drawingml/2006/chartDrawing">
    <cdr:from>
      <cdr:x>0.03796</cdr:x>
      <cdr:y>0.61376</cdr:y>
    </cdr:from>
    <cdr:to>
      <cdr:x>0.29849</cdr:x>
      <cdr:y>0.91852</cdr:y>
    </cdr:to>
    <cdr:sp macro="" textlink="">
      <cdr:nvSpPr>
        <cdr:cNvPr id="5" name="Rounded Rectangle 4"/>
        <cdr:cNvSpPr/>
      </cdr:nvSpPr>
      <cdr:spPr>
        <a:xfrm xmlns:a="http://schemas.openxmlformats.org/drawingml/2006/main">
          <a:off x="231775" y="1841500"/>
          <a:ext cx="1590675" cy="914400"/>
        </a:xfrm>
        <a:prstGeom xmlns:a="http://schemas.openxmlformats.org/drawingml/2006/main" prst="roundRect">
          <a:avLst/>
        </a:prstGeom>
        <a:solidFill xmlns:a="http://schemas.openxmlformats.org/drawingml/2006/main">
          <a:srgbClr val="C00000">
            <a:alpha val="18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smtClean="0"/>
            <a:t>Low Power</a:t>
          </a:r>
          <a:endParaRPr lang="en-US" dirty="0"/>
        </a:p>
      </cdr:txBody>
    </cdr:sp>
  </cdr:relSizeAnchor>
  <cdr:relSizeAnchor xmlns:cdr="http://schemas.openxmlformats.org/drawingml/2006/chartDrawing">
    <cdr:from>
      <cdr:x>0.30005</cdr:x>
      <cdr:y>0.66984</cdr:y>
    </cdr:from>
    <cdr:to>
      <cdr:x>0.56058</cdr:x>
      <cdr:y>0.92169</cdr:y>
    </cdr:to>
    <cdr:sp macro="" textlink="">
      <cdr:nvSpPr>
        <cdr:cNvPr id="6" name="Rounded Rectangle 5"/>
        <cdr:cNvSpPr/>
      </cdr:nvSpPr>
      <cdr:spPr>
        <a:xfrm xmlns:a="http://schemas.openxmlformats.org/drawingml/2006/main">
          <a:off x="1831975" y="2009775"/>
          <a:ext cx="1590675" cy="755650"/>
        </a:xfrm>
        <a:prstGeom xmlns:a="http://schemas.openxmlformats.org/drawingml/2006/main" prst="roundRect">
          <a:avLst/>
        </a:prstGeom>
        <a:solidFill xmlns:a="http://schemas.openxmlformats.org/drawingml/2006/main">
          <a:srgbClr val="FF0000">
            <a:alpha val="18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a:t>Low Energy</a:t>
          </a:r>
        </a:p>
      </cdr:txBody>
    </cdr:sp>
  </cdr:relSizeAnchor>
  <cdr:relSizeAnchor xmlns:cdr="http://schemas.openxmlformats.org/drawingml/2006/chartDrawing">
    <cdr:from>
      <cdr:x>0.56679</cdr:x>
      <cdr:y>0.05782</cdr:y>
    </cdr:from>
    <cdr:to>
      <cdr:x>0.82732</cdr:x>
      <cdr:y>0.36306</cdr:y>
    </cdr:to>
    <cdr:sp macro="" textlink="">
      <cdr:nvSpPr>
        <cdr:cNvPr id="7" name="Rounded Rectangle 6"/>
        <cdr:cNvSpPr/>
      </cdr:nvSpPr>
      <cdr:spPr>
        <a:xfrm xmlns:a="http://schemas.openxmlformats.org/drawingml/2006/main">
          <a:off x="3351711" y="173101"/>
          <a:ext cx="1540643" cy="913826"/>
        </a:xfrm>
        <a:prstGeom xmlns:a="http://schemas.openxmlformats.org/drawingml/2006/main" prst="roundRect">
          <a:avLst/>
        </a:prstGeom>
        <a:solidFill xmlns:a="http://schemas.openxmlformats.org/drawingml/2006/main">
          <a:schemeClr val="accent6">
            <a:lumMod val="75000"/>
            <a:alpha val="18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a:t>Ready</a:t>
          </a:r>
          <a:r>
            <a:rPr lang="en-US" baseline="0"/>
            <a:t> for Action</a:t>
          </a:r>
          <a:endParaRPr lang="en-US"/>
        </a:p>
      </cdr:txBody>
    </cdr:sp>
  </cdr:relSizeAnchor>
  <cdr:relSizeAnchor xmlns:cdr="http://schemas.openxmlformats.org/drawingml/2006/chartDrawing">
    <cdr:from>
      <cdr:x>0.56526</cdr:x>
      <cdr:y>0.62645</cdr:y>
    </cdr:from>
    <cdr:to>
      <cdr:x>0.82579</cdr:x>
      <cdr:y>0.93122</cdr:y>
    </cdr:to>
    <cdr:sp macro="" textlink="">
      <cdr:nvSpPr>
        <cdr:cNvPr id="8" name="Rounded Rectangle 7"/>
        <cdr:cNvSpPr/>
      </cdr:nvSpPr>
      <cdr:spPr>
        <a:xfrm xmlns:a="http://schemas.openxmlformats.org/drawingml/2006/main">
          <a:off x="3451225" y="1879600"/>
          <a:ext cx="1590675" cy="914400"/>
        </a:xfrm>
        <a:prstGeom xmlns:a="http://schemas.openxmlformats.org/drawingml/2006/main" prst="roundRect">
          <a:avLst/>
        </a:prstGeom>
        <a:solidFill xmlns:a="http://schemas.openxmlformats.org/drawingml/2006/main">
          <a:srgbClr val="FFFF00">
            <a:alpha val="18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a:t>Grumpy or Anxious</a:t>
          </a:r>
        </a:p>
      </cdr:txBody>
    </cdr:sp>
  </cdr:relSizeAnchor>
  <cdr:relSizeAnchor xmlns:cdr="http://schemas.openxmlformats.org/drawingml/2006/chartDrawing">
    <cdr:from>
      <cdr:x>0.07952</cdr:x>
      <cdr:y>0.34895</cdr:y>
    </cdr:from>
    <cdr:to>
      <cdr:x>0.23415</cdr:x>
      <cdr:y>0.65438</cdr:y>
    </cdr:to>
    <cdr:sp macro="" textlink="">
      <cdr:nvSpPr>
        <cdr:cNvPr id="9" name="TextBox 8"/>
        <cdr:cNvSpPr txBox="1"/>
      </cdr:nvSpPr>
      <cdr:spPr>
        <a:xfrm xmlns:a="http://schemas.openxmlformats.org/drawingml/2006/main">
          <a:off x="470230" y="104467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0.04597</cdr:x>
      <cdr:y>0.3573</cdr:y>
    </cdr:from>
    <cdr:to>
      <cdr:x>0.29833</cdr:x>
      <cdr:y>0.62527</cdr:y>
    </cdr:to>
    <cdr:sp macro="" textlink="">
      <cdr:nvSpPr>
        <cdr:cNvPr id="10" name="Rounded Rectangle 9"/>
        <cdr:cNvSpPr/>
      </cdr:nvSpPr>
      <cdr:spPr>
        <a:xfrm xmlns:a="http://schemas.openxmlformats.org/drawingml/2006/main">
          <a:off x="271822" y="1069674"/>
          <a:ext cx="1492370" cy="802257"/>
        </a:xfrm>
        <a:prstGeom xmlns:a="http://schemas.openxmlformats.org/drawingml/2006/main" prst="roundRect">
          <a:avLst/>
        </a:prstGeom>
        <a:solidFill xmlns:a="http://schemas.openxmlformats.org/drawingml/2006/main">
          <a:srgbClr val="92D050"/>
        </a:solidFill>
      </cdr:spPr>
      <cdr:style>
        <a:lnRef xmlns:a="http://schemas.openxmlformats.org/drawingml/2006/main" idx="1">
          <a:schemeClr val="accent3"/>
        </a:lnRef>
        <a:fillRef xmlns:a="http://schemas.openxmlformats.org/drawingml/2006/main" idx="3">
          <a:schemeClr val="accent3"/>
        </a:fillRef>
        <a:effectRef xmlns:a="http://schemas.openxmlformats.org/drawingml/2006/main" idx="2">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t>Relaxed and Chill</a:t>
          </a:r>
          <a:endParaRPr lang="en-US" dirty="0"/>
        </a:p>
      </cdr:txBody>
    </cdr:sp>
  </cdr:relSizeAnchor>
  <cdr:relSizeAnchor xmlns:cdr="http://schemas.openxmlformats.org/drawingml/2006/chartDrawing">
    <cdr:from>
      <cdr:x>0.57569</cdr:x>
      <cdr:y>0.36562</cdr:y>
    </cdr:from>
    <cdr:to>
      <cdr:x>0.82805</cdr:x>
      <cdr:y>0.63359</cdr:y>
    </cdr:to>
    <cdr:sp macro="" textlink="">
      <cdr:nvSpPr>
        <cdr:cNvPr id="11" name="Rounded Rectangle 10"/>
        <cdr:cNvSpPr/>
      </cdr:nvSpPr>
      <cdr:spPr>
        <a:xfrm xmlns:a="http://schemas.openxmlformats.org/drawingml/2006/main">
          <a:off x="3404324" y="1094594"/>
          <a:ext cx="1492370" cy="802257"/>
        </a:xfrm>
        <a:prstGeom xmlns:a="http://schemas.openxmlformats.org/drawingml/2006/main" prst="roundRect">
          <a:avLst/>
        </a:prstGeom>
        <a:solidFill xmlns:a="http://schemas.openxmlformats.org/drawingml/2006/main">
          <a:srgbClr val="99CC33"/>
        </a:solidFill>
      </cdr:spPr>
      <cdr:style>
        <a:lnRef xmlns:a="http://schemas.openxmlformats.org/drawingml/2006/main" idx="1">
          <a:schemeClr val="accent3"/>
        </a:lnRef>
        <a:fillRef xmlns:a="http://schemas.openxmlformats.org/drawingml/2006/main" idx="3">
          <a:schemeClr val="accent3"/>
        </a:fillRef>
        <a:effectRef xmlns:a="http://schemas.openxmlformats.org/drawingml/2006/main" idx="2">
          <a:schemeClr val="accent3"/>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smtClean="0"/>
            <a:t>Mild Stress</a:t>
          </a:r>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0.30308</cdr:x>
      <cdr:y>0.06361</cdr:y>
    </cdr:from>
    <cdr:to>
      <cdr:x>0.56361</cdr:x>
      <cdr:y>0.36837</cdr:y>
    </cdr:to>
    <cdr:sp macro="" textlink="">
      <cdr:nvSpPr>
        <cdr:cNvPr id="3" name="Rounded Rectangle 2"/>
        <cdr:cNvSpPr/>
      </cdr:nvSpPr>
      <cdr:spPr>
        <a:xfrm xmlns:a="http://schemas.openxmlformats.org/drawingml/2006/main">
          <a:off x="1885131" y="202957"/>
          <a:ext cx="1620451" cy="972451"/>
        </a:xfrm>
        <a:prstGeom xmlns:a="http://schemas.openxmlformats.org/drawingml/2006/main" prst="roundRect">
          <a:avLst/>
        </a:prstGeom>
        <a:solidFill xmlns:a="http://schemas.openxmlformats.org/drawingml/2006/main">
          <a:schemeClr val="accent4">
            <a:lumMod val="60000"/>
            <a:lumOff val="40000"/>
            <a:alpha val="18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a:t>Power and Balance!</a:t>
          </a:r>
        </a:p>
      </cdr:txBody>
    </cdr:sp>
  </cdr:relSizeAnchor>
  <cdr:relSizeAnchor xmlns:cdr="http://schemas.openxmlformats.org/drawingml/2006/chartDrawing">
    <cdr:from>
      <cdr:x>0.30875</cdr:x>
      <cdr:y>0.36153</cdr:y>
    </cdr:from>
    <cdr:to>
      <cdr:x>0.56928</cdr:x>
      <cdr:y>0.66629</cdr:y>
    </cdr:to>
    <cdr:sp macro="" textlink="">
      <cdr:nvSpPr>
        <cdr:cNvPr id="2" name="Rounded Rectangle 1"/>
        <cdr:cNvSpPr/>
      </cdr:nvSpPr>
      <cdr:spPr>
        <a:xfrm xmlns:a="http://schemas.openxmlformats.org/drawingml/2006/main">
          <a:off x="1920352" y="1153598"/>
          <a:ext cx="1620451" cy="972451"/>
        </a:xfrm>
        <a:prstGeom xmlns:a="http://schemas.openxmlformats.org/drawingml/2006/main" prst="roundRect">
          <a:avLst/>
        </a:prstGeom>
        <a:solidFill xmlns:a="http://schemas.openxmlformats.org/drawingml/2006/main">
          <a:srgbClr val="00B050">
            <a:alpha val="18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a:p xmlns:a="http://schemas.openxmlformats.org/drawingml/2006/main">
          <a:endParaRPr lang="en-US" dirty="0"/>
        </a:p>
        <a:p xmlns:a="http://schemas.openxmlformats.org/drawingml/2006/main">
          <a:r>
            <a:rPr lang="en-US" dirty="0"/>
            <a:t>Good to Go</a:t>
          </a:r>
        </a:p>
      </cdr:txBody>
    </cdr:sp>
  </cdr:relSizeAnchor>
  <cdr:relSizeAnchor xmlns:cdr="http://schemas.openxmlformats.org/drawingml/2006/chartDrawing">
    <cdr:from>
      <cdr:x>0.0364</cdr:x>
      <cdr:y>0.05185</cdr:y>
    </cdr:from>
    <cdr:to>
      <cdr:x>0.29693</cdr:x>
      <cdr:y>0.35153</cdr:y>
    </cdr:to>
    <cdr:sp macro="" textlink="">
      <cdr:nvSpPr>
        <cdr:cNvPr id="4" name="Rounded Rectangle 3"/>
        <cdr:cNvSpPr/>
      </cdr:nvSpPr>
      <cdr:spPr>
        <a:xfrm xmlns:a="http://schemas.openxmlformats.org/drawingml/2006/main">
          <a:off x="215251" y="155228"/>
          <a:ext cx="1540644" cy="897193"/>
        </a:xfrm>
        <a:prstGeom xmlns:a="http://schemas.openxmlformats.org/drawingml/2006/main" prst="roundRect">
          <a:avLst/>
        </a:prstGeom>
        <a:solidFill xmlns:a="http://schemas.openxmlformats.org/drawingml/2006/main">
          <a:srgbClr val="92D050">
            <a:alpha val="18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smtClean="0"/>
            <a:t>Powerful and Relaxed</a:t>
          </a:r>
          <a:endParaRPr lang="en-US" dirty="0"/>
        </a:p>
      </cdr:txBody>
    </cdr:sp>
  </cdr:relSizeAnchor>
  <cdr:relSizeAnchor xmlns:cdr="http://schemas.openxmlformats.org/drawingml/2006/chartDrawing">
    <cdr:from>
      <cdr:x>0.03796</cdr:x>
      <cdr:y>0.61376</cdr:y>
    </cdr:from>
    <cdr:to>
      <cdr:x>0.29849</cdr:x>
      <cdr:y>0.91852</cdr:y>
    </cdr:to>
    <cdr:sp macro="" textlink="">
      <cdr:nvSpPr>
        <cdr:cNvPr id="5" name="Rounded Rectangle 4"/>
        <cdr:cNvSpPr/>
      </cdr:nvSpPr>
      <cdr:spPr>
        <a:xfrm xmlns:a="http://schemas.openxmlformats.org/drawingml/2006/main">
          <a:off x="231775" y="1841500"/>
          <a:ext cx="1590675" cy="914400"/>
        </a:xfrm>
        <a:prstGeom xmlns:a="http://schemas.openxmlformats.org/drawingml/2006/main" prst="roundRect">
          <a:avLst/>
        </a:prstGeom>
        <a:solidFill xmlns:a="http://schemas.openxmlformats.org/drawingml/2006/main">
          <a:srgbClr val="C00000">
            <a:alpha val="18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smtClean="0"/>
            <a:t>Low Power</a:t>
          </a:r>
          <a:endParaRPr lang="en-US" dirty="0"/>
        </a:p>
      </cdr:txBody>
    </cdr:sp>
  </cdr:relSizeAnchor>
  <cdr:relSizeAnchor xmlns:cdr="http://schemas.openxmlformats.org/drawingml/2006/chartDrawing">
    <cdr:from>
      <cdr:x>0.30005</cdr:x>
      <cdr:y>0.66984</cdr:y>
    </cdr:from>
    <cdr:to>
      <cdr:x>0.56058</cdr:x>
      <cdr:y>0.92169</cdr:y>
    </cdr:to>
    <cdr:sp macro="" textlink="">
      <cdr:nvSpPr>
        <cdr:cNvPr id="6" name="Rounded Rectangle 5"/>
        <cdr:cNvSpPr/>
      </cdr:nvSpPr>
      <cdr:spPr>
        <a:xfrm xmlns:a="http://schemas.openxmlformats.org/drawingml/2006/main">
          <a:off x="1831975" y="2009775"/>
          <a:ext cx="1590675" cy="755650"/>
        </a:xfrm>
        <a:prstGeom xmlns:a="http://schemas.openxmlformats.org/drawingml/2006/main" prst="roundRect">
          <a:avLst/>
        </a:prstGeom>
        <a:solidFill xmlns:a="http://schemas.openxmlformats.org/drawingml/2006/main">
          <a:srgbClr val="FF0000">
            <a:alpha val="18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a:t>Low Energy</a:t>
          </a:r>
        </a:p>
      </cdr:txBody>
    </cdr:sp>
  </cdr:relSizeAnchor>
  <cdr:relSizeAnchor xmlns:cdr="http://schemas.openxmlformats.org/drawingml/2006/chartDrawing">
    <cdr:from>
      <cdr:x>0.56679</cdr:x>
      <cdr:y>0.05782</cdr:y>
    </cdr:from>
    <cdr:to>
      <cdr:x>0.82732</cdr:x>
      <cdr:y>0.36306</cdr:y>
    </cdr:to>
    <cdr:sp macro="" textlink="">
      <cdr:nvSpPr>
        <cdr:cNvPr id="7" name="Rounded Rectangle 6"/>
        <cdr:cNvSpPr/>
      </cdr:nvSpPr>
      <cdr:spPr>
        <a:xfrm xmlns:a="http://schemas.openxmlformats.org/drawingml/2006/main">
          <a:off x="3351711" y="173101"/>
          <a:ext cx="1540643" cy="913826"/>
        </a:xfrm>
        <a:prstGeom xmlns:a="http://schemas.openxmlformats.org/drawingml/2006/main" prst="roundRect">
          <a:avLst/>
        </a:prstGeom>
        <a:solidFill xmlns:a="http://schemas.openxmlformats.org/drawingml/2006/main">
          <a:schemeClr val="accent6">
            <a:lumMod val="75000"/>
            <a:alpha val="18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a:t>Ready</a:t>
          </a:r>
          <a:r>
            <a:rPr lang="en-US" baseline="0"/>
            <a:t> for Action</a:t>
          </a:r>
          <a:endParaRPr lang="en-US"/>
        </a:p>
      </cdr:txBody>
    </cdr:sp>
  </cdr:relSizeAnchor>
  <cdr:relSizeAnchor xmlns:cdr="http://schemas.openxmlformats.org/drawingml/2006/chartDrawing">
    <cdr:from>
      <cdr:x>0.56526</cdr:x>
      <cdr:y>0.62645</cdr:y>
    </cdr:from>
    <cdr:to>
      <cdr:x>0.82579</cdr:x>
      <cdr:y>0.93122</cdr:y>
    </cdr:to>
    <cdr:sp macro="" textlink="">
      <cdr:nvSpPr>
        <cdr:cNvPr id="8" name="Rounded Rectangle 7"/>
        <cdr:cNvSpPr/>
      </cdr:nvSpPr>
      <cdr:spPr>
        <a:xfrm xmlns:a="http://schemas.openxmlformats.org/drawingml/2006/main">
          <a:off x="3451225" y="1879600"/>
          <a:ext cx="1590675" cy="914400"/>
        </a:xfrm>
        <a:prstGeom xmlns:a="http://schemas.openxmlformats.org/drawingml/2006/main" prst="roundRect">
          <a:avLst/>
        </a:prstGeom>
        <a:solidFill xmlns:a="http://schemas.openxmlformats.org/drawingml/2006/main">
          <a:srgbClr val="FFFF00">
            <a:alpha val="18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a:t>Grumpy or Anxious</a:t>
          </a:r>
        </a:p>
      </cdr:txBody>
    </cdr:sp>
  </cdr:relSizeAnchor>
  <cdr:relSizeAnchor xmlns:cdr="http://schemas.openxmlformats.org/drawingml/2006/chartDrawing">
    <cdr:from>
      <cdr:x>0.07952</cdr:x>
      <cdr:y>0.34895</cdr:y>
    </cdr:from>
    <cdr:to>
      <cdr:x>0.23415</cdr:x>
      <cdr:y>0.65438</cdr:y>
    </cdr:to>
    <cdr:sp macro="" textlink="">
      <cdr:nvSpPr>
        <cdr:cNvPr id="9" name="TextBox 8"/>
        <cdr:cNvSpPr txBox="1"/>
      </cdr:nvSpPr>
      <cdr:spPr>
        <a:xfrm xmlns:a="http://schemas.openxmlformats.org/drawingml/2006/main">
          <a:off x="470230" y="104467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0.04597</cdr:x>
      <cdr:y>0.3573</cdr:y>
    </cdr:from>
    <cdr:to>
      <cdr:x>0.29833</cdr:x>
      <cdr:y>0.62527</cdr:y>
    </cdr:to>
    <cdr:sp macro="" textlink="">
      <cdr:nvSpPr>
        <cdr:cNvPr id="10" name="Rounded Rectangle 9"/>
        <cdr:cNvSpPr/>
      </cdr:nvSpPr>
      <cdr:spPr>
        <a:xfrm xmlns:a="http://schemas.openxmlformats.org/drawingml/2006/main">
          <a:off x="271822" y="1069674"/>
          <a:ext cx="1492370" cy="802257"/>
        </a:xfrm>
        <a:prstGeom xmlns:a="http://schemas.openxmlformats.org/drawingml/2006/main" prst="roundRect">
          <a:avLst/>
        </a:prstGeom>
        <a:solidFill xmlns:a="http://schemas.openxmlformats.org/drawingml/2006/main">
          <a:srgbClr val="92D050"/>
        </a:solidFill>
      </cdr:spPr>
      <cdr:style>
        <a:lnRef xmlns:a="http://schemas.openxmlformats.org/drawingml/2006/main" idx="1">
          <a:schemeClr val="accent3"/>
        </a:lnRef>
        <a:fillRef xmlns:a="http://schemas.openxmlformats.org/drawingml/2006/main" idx="3">
          <a:schemeClr val="accent3"/>
        </a:fillRef>
        <a:effectRef xmlns:a="http://schemas.openxmlformats.org/drawingml/2006/main" idx="2">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t>Relaxed and Chill</a:t>
          </a:r>
          <a:endParaRPr lang="en-US" dirty="0"/>
        </a:p>
      </cdr:txBody>
    </cdr:sp>
  </cdr:relSizeAnchor>
  <cdr:relSizeAnchor xmlns:cdr="http://schemas.openxmlformats.org/drawingml/2006/chartDrawing">
    <cdr:from>
      <cdr:x>0.57569</cdr:x>
      <cdr:y>0.36562</cdr:y>
    </cdr:from>
    <cdr:to>
      <cdr:x>0.82805</cdr:x>
      <cdr:y>0.63359</cdr:y>
    </cdr:to>
    <cdr:sp macro="" textlink="">
      <cdr:nvSpPr>
        <cdr:cNvPr id="11" name="Rounded Rectangle 10"/>
        <cdr:cNvSpPr/>
      </cdr:nvSpPr>
      <cdr:spPr>
        <a:xfrm xmlns:a="http://schemas.openxmlformats.org/drawingml/2006/main">
          <a:off x="3404324" y="1094594"/>
          <a:ext cx="1492370" cy="802257"/>
        </a:xfrm>
        <a:prstGeom xmlns:a="http://schemas.openxmlformats.org/drawingml/2006/main" prst="roundRect">
          <a:avLst/>
        </a:prstGeom>
        <a:solidFill xmlns:a="http://schemas.openxmlformats.org/drawingml/2006/main">
          <a:srgbClr val="99CC33"/>
        </a:solidFill>
      </cdr:spPr>
      <cdr:style>
        <a:lnRef xmlns:a="http://schemas.openxmlformats.org/drawingml/2006/main" idx="1">
          <a:schemeClr val="accent3"/>
        </a:lnRef>
        <a:fillRef xmlns:a="http://schemas.openxmlformats.org/drawingml/2006/main" idx="3">
          <a:schemeClr val="accent3"/>
        </a:fillRef>
        <a:effectRef xmlns:a="http://schemas.openxmlformats.org/drawingml/2006/main" idx="2">
          <a:schemeClr val="accent3"/>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smtClean="0"/>
            <a:t>Mild Stress</a:t>
          </a:r>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F12CE0-CDAB-B24A-BC30-702F0BE94BD8}" type="datetimeFigureOut">
              <a:rPr lang="en-US" smtClean="0"/>
              <a:pPr/>
              <a:t>1/30/2016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894923-C415-A143-B205-5FA705120583}" type="slidenum">
              <a:rPr lang="en-US" smtClean="0"/>
              <a:pPr/>
              <a:t>‹#›</a:t>
            </a:fld>
            <a:endParaRPr lang="en-US" dirty="0"/>
          </a:p>
        </p:txBody>
      </p:sp>
    </p:spTree>
    <p:extLst>
      <p:ext uri="{BB962C8B-B14F-4D97-AF65-F5344CB8AC3E}">
        <p14:creationId xmlns:p14="http://schemas.microsoft.com/office/powerpoint/2010/main" val="35224031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77AC56-0746-2B44-9A33-5980F76EF9D2}" type="datetimeFigureOut">
              <a:rPr lang="en-US" smtClean="0"/>
              <a:pPr/>
              <a:t>1/30/2016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F90C93-9A62-D44D-B723-EC7E0BF55175}" type="slidenum">
              <a:rPr lang="en-US" smtClean="0"/>
              <a:pPr/>
              <a:t>‹#›</a:t>
            </a:fld>
            <a:endParaRPr lang="en-US" dirty="0"/>
          </a:p>
        </p:txBody>
      </p:sp>
    </p:spTree>
    <p:extLst>
      <p:ext uri="{BB962C8B-B14F-4D97-AF65-F5344CB8AC3E}">
        <p14:creationId xmlns:p14="http://schemas.microsoft.com/office/powerpoint/2010/main" val="19163330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90C93-9A62-D44D-B723-EC7E0BF55175}" type="slidenum">
              <a:rPr lang="en-US" smtClean="0"/>
              <a:pPr/>
              <a:t>1</a:t>
            </a:fld>
            <a:endParaRPr lang="en-US" dirty="0"/>
          </a:p>
        </p:txBody>
      </p:sp>
    </p:spTree>
    <p:extLst>
      <p:ext uri="{BB962C8B-B14F-4D97-AF65-F5344CB8AC3E}">
        <p14:creationId xmlns:p14="http://schemas.microsoft.com/office/powerpoint/2010/main" val="407913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6664939" y="5375641"/>
            <a:ext cx="2394394" cy="148235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1660851" y="1683183"/>
            <a:ext cx="5857395" cy="1143000"/>
          </a:xfrm>
          <a:prstGeom prst="rect">
            <a:avLst/>
          </a:prstGeom>
        </p:spPr>
        <p:txBody>
          <a:bodyPr vert="horz"/>
          <a:lstStyle>
            <a:lvl1pPr>
              <a:defRPr sz="4000">
                <a:solidFill>
                  <a:srgbClr val="1F3279"/>
                </a:solidFill>
                <a:latin typeface="Papyrus"/>
                <a:cs typeface="Papyrus"/>
              </a:defRPr>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2589657" y="3456354"/>
            <a:ext cx="3775075" cy="1919287"/>
          </a:xfrm>
          <a:prstGeom prst="rect">
            <a:avLst/>
          </a:prstGeom>
        </p:spPr>
        <p:txBody>
          <a:bodyPr vert="horz"/>
          <a:lstStyle>
            <a:lvl1pPr marL="0" indent="0" algn="ctr">
              <a:buNone/>
              <a:defRPr sz="2400">
                <a:solidFill>
                  <a:srgbClr val="1F3279"/>
                </a:solidFill>
                <a:latin typeface="Papyrus"/>
                <a:cs typeface="Papyrus"/>
              </a:defRPr>
            </a:lvl1pPr>
            <a:lvl2pPr>
              <a:defRPr sz="2000">
                <a:latin typeface="Papyrus"/>
                <a:cs typeface="Papyrus"/>
              </a:defRPr>
            </a:lvl2pPr>
            <a:lvl3pPr>
              <a:defRPr sz="2000">
                <a:latin typeface="Papyrus"/>
                <a:cs typeface="Papyrus"/>
              </a:defRPr>
            </a:lvl3pPr>
            <a:lvl4pPr>
              <a:defRPr sz="2000">
                <a:latin typeface="Papyrus"/>
                <a:cs typeface="Papyrus"/>
              </a:defRPr>
            </a:lvl4pPr>
            <a:lvl5pPr>
              <a:defRPr sz="2000">
                <a:latin typeface="Papyrus"/>
                <a:cs typeface="Papyrus"/>
              </a:defRPr>
            </a:lvl5pPr>
          </a:lstStyle>
          <a:p>
            <a:pPr lvl="0"/>
            <a:r>
              <a:rPr lang="en-US" dirty="0" smtClean="0"/>
              <a:t>Presenter</a:t>
            </a:r>
          </a:p>
          <a:p>
            <a:pPr lvl="0"/>
            <a:r>
              <a:rPr lang="en-US" dirty="0" smtClean="0"/>
              <a:t>Date</a:t>
            </a:r>
          </a:p>
        </p:txBody>
      </p:sp>
      <p:sp>
        <p:nvSpPr>
          <p:cNvPr id="14" name="Slide Number Placeholder 3"/>
          <p:cNvSpPr>
            <a:spLocks noGrp="1"/>
          </p:cNvSpPr>
          <p:nvPr>
            <p:ph type="sldNum" sz="quarter" idx="4"/>
          </p:nvPr>
        </p:nvSpPr>
        <p:spPr>
          <a:xfrm>
            <a:off x="6645564" y="6448714"/>
            <a:ext cx="2174346" cy="365125"/>
          </a:xfrm>
          <a:prstGeom prst="rect">
            <a:avLst/>
          </a:prstGeom>
        </p:spPr>
        <p:txBody>
          <a:bodyPr vert="horz" lIns="91440" tIns="45720" rIns="91440" bIns="45720" rtlCol="0" anchor="ctr"/>
          <a:lstStyle>
            <a:lvl1pPr algn="r">
              <a:defRPr sz="1000">
                <a:solidFill>
                  <a:schemeClr val="tx1">
                    <a:tint val="75000"/>
                  </a:schemeClr>
                </a:solidFill>
                <a:latin typeface="Papyrus"/>
                <a:cs typeface="Papyrus"/>
              </a:defRPr>
            </a:lvl1pPr>
          </a:lstStyle>
          <a:p>
            <a:fld id="{217FA782-7991-6140-A660-3672917CDA24}" type="slidenum">
              <a:rPr lang="en-US" smtClean="0"/>
              <a:pPr/>
              <a:t>‹#›</a:t>
            </a:fld>
            <a:endParaRPr lang="en-US" dirty="0"/>
          </a:p>
        </p:txBody>
      </p:sp>
      <p:sp>
        <p:nvSpPr>
          <p:cNvPr id="8" name="Footer Placeholder 4"/>
          <p:cNvSpPr>
            <a:spLocks noGrp="1"/>
          </p:cNvSpPr>
          <p:nvPr>
            <p:ph type="ftr" sz="quarter" idx="3"/>
          </p:nvPr>
        </p:nvSpPr>
        <p:spPr>
          <a:xfrm>
            <a:off x="312516" y="6430310"/>
            <a:ext cx="6248986" cy="365125"/>
          </a:xfrm>
          <a:prstGeom prst="rect">
            <a:avLst/>
          </a:prstGeom>
        </p:spPr>
        <p:txBody>
          <a:bodyPr vert="horz" lIns="91440" tIns="45720" rIns="91440" bIns="45720" rtlCol="0" anchor="ctr"/>
          <a:lstStyle>
            <a:lvl1pPr algn="l">
              <a:defRPr sz="1000">
                <a:solidFill>
                  <a:schemeClr val="tx1">
                    <a:tint val="75000"/>
                  </a:schemeClr>
                </a:solidFill>
                <a:latin typeface="Papyrus"/>
                <a:cs typeface="Papyrus"/>
              </a:defRPr>
            </a:lvl1pPr>
          </a:lstStyle>
          <a:p>
            <a:r>
              <a:rPr lang="en-US" dirty="0" smtClean="0"/>
              <a:t>SweetWater Health LLC                                                                                       Confidential</a:t>
            </a:r>
            <a:endParaRPr lang="en-US" dirty="0"/>
          </a:p>
        </p:txBody>
      </p:sp>
    </p:spTree>
    <p:extLst>
      <p:ext uri="{BB962C8B-B14F-4D97-AF65-F5344CB8AC3E}">
        <p14:creationId xmlns:p14="http://schemas.microsoft.com/office/powerpoint/2010/main" val="3226609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6802056" y="6430310"/>
            <a:ext cx="2133600" cy="365125"/>
          </a:xfrm>
          <a:prstGeom prst="rect">
            <a:avLst/>
          </a:prstGeom>
        </p:spPr>
        <p:txBody>
          <a:bodyPr vert="horz" lIns="91440" tIns="45720" rIns="91440" bIns="45720" rtlCol="0" anchor="ctr"/>
          <a:lstStyle>
            <a:lvl1pPr algn="r">
              <a:defRPr sz="1000">
                <a:solidFill>
                  <a:schemeClr val="tx1">
                    <a:tint val="75000"/>
                  </a:schemeClr>
                </a:solidFill>
                <a:latin typeface="Papyrus"/>
                <a:cs typeface="Papyrus"/>
              </a:defRPr>
            </a:lvl1pPr>
          </a:lstStyle>
          <a:p>
            <a:fld id="{217FA782-7991-6140-A660-3672917CDA24}" type="slidenum">
              <a:rPr lang="en-US" smtClean="0"/>
              <a:pPr/>
              <a:t>‹#›</a:t>
            </a:fld>
            <a:endParaRPr lang="en-US" dirty="0"/>
          </a:p>
        </p:txBody>
      </p:sp>
      <p:sp>
        <p:nvSpPr>
          <p:cNvPr id="4" name="Title 3"/>
          <p:cNvSpPr>
            <a:spLocks noGrp="1"/>
          </p:cNvSpPr>
          <p:nvPr>
            <p:ph type="title" hasCustomPrompt="1"/>
          </p:nvPr>
        </p:nvSpPr>
        <p:spPr>
          <a:xfrm>
            <a:off x="1157468" y="172863"/>
            <a:ext cx="7083707" cy="672089"/>
          </a:xfrm>
          <a:prstGeom prst="rect">
            <a:avLst/>
          </a:prstGeom>
        </p:spPr>
        <p:txBody>
          <a:bodyPr vert="horz"/>
          <a:lstStyle>
            <a:lvl1pPr marL="0" indent="0">
              <a:buClr>
                <a:srgbClr val="1F3279"/>
              </a:buClr>
              <a:buFont typeface="Wingdings" charset="2"/>
              <a:buNone/>
              <a:defRPr sz="3200">
                <a:solidFill>
                  <a:schemeClr val="bg1"/>
                </a:solidFill>
                <a:effectLst>
                  <a:outerShdw blurRad="50800" dist="50800" dir="5400000" algn="ctr" rotWithShape="0">
                    <a:schemeClr val="tx1"/>
                  </a:outerShdw>
                </a:effectLst>
                <a:latin typeface="Papyrus"/>
                <a:cs typeface="Papyrus"/>
              </a:defRPr>
            </a:lvl1pPr>
          </a:lstStyle>
          <a:p>
            <a:r>
              <a:rPr lang="en-US" dirty="0" smtClean="0"/>
              <a:t>Click to edit Master title style</a:t>
            </a:r>
            <a:br>
              <a:rPr lang="en-US" dirty="0" smtClean="0"/>
            </a:br>
            <a:r>
              <a:rPr lang="en-US" dirty="0" smtClean="0"/>
              <a:t>SSS</a:t>
            </a:r>
            <a:br>
              <a:rPr lang="en-US" dirty="0" smtClean="0"/>
            </a:br>
            <a:endParaRPr lang="en-US" dirty="0"/>
          </a:p>
        </p:txBody>
      </p:sp>
      <p:sp>
        <p:nvSpPr>
          <p:cNvPr id="6" name="Text Placeholder 5"/>
          <p:cNvSpPr>
            <a:spLocks noGrp="1"/>
          </p:cNvSpPr>
          <p:nvPr>
            <p:ph type="body" sz="quarter" idx="10"/>
          </p:nvPr>
        </p:nvSpPr>
        <p:spPr>
          <a:xfrm>
            <a:off x="162046" y="1439860"/>
            <a:ext cx="8773610" cy="4990450"/>
          </a:xfrm>
          <a:prstGeom prst="rect">
            <a:avLst/>
          </a:prstGeom>
        </p:spPr>
        <p:txBody>
          <a:bodyPr vert="horz"/>
          <a:lstStyle>
            <a:lvl1pPr marL="230188" indent="-230188">
              <a:buClr>
                <a:schemeClr val="tx2">
                  <a:lumMod val="60000"/>
                  <a:lumOff val="40000"/>
                </a:schemeClr>
              </a:buClr>
              <a:buFont typeface="Wingdings" charset="2"/>
              <a:buChar char="§"/>
              <a:defRPr sz="2400"/>
            </a:lvl1pPr>
            <a:lvl2pPr marL="454025" indent="-223838">
              <a:buClr>
                <a:schemeClr val="tx2">
                  <a:lumMod val="60000"/>
                  <a:lumOff val="40000"/>
                </a:schemeClr>
              </a:buClr>
              <a:defRPr sz="2000"/>
            </a:lvl2pPr>
            <a:lvl3pPr marL="685800" indent="-231775">
              <a:buClr>
                <a:schemeClr val="tx2">
                  <a:lumMod val="60000"/>
                  <a:lumOff val="40000"/>
                </a:schemeClr>
              </a:buCl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p:txBody>
      </p:sp>
      <p:sp>
        <p:nvSpPr>
          <p:cNvPr id="9" name="Footer Placeholder 4"/>
          <p:cNvSpPr>
            <a:spLocks noGrp="1"/>
          </p:cNvSpPr>
          <p:nvPr>
            <p:ph type="ftr" sz="quarter" idx="3"/>
          </p:nvPr>
        </p:nvSpPr>
        <p:spPr>
          <a:xfrm>
            <a:off x="162046" y="6492875"/>
            <a:ext cx="6399456" cy="365125"/>
          </a:xfrm>
          <a:prstGeom prst="rect">
            <a:avLst/>
          </a:prstGeom>
        </p:spPr>
        <p:txBody>
          <a:bodyPr vert="horz" lIns="91440" tIns="45720" rIns="91440" bIns="45720" rtlCol="0" anchor="ctr"/>
          <a:lstStyle>
            <a:lvl1pPr algn="l">
              <a:defRPr sz="1000">
                <a:solidFill>
                  <a:schemeClr val="tx1">
                    <a:tint val="75000"/>
                  </a:schemeClr>
                </a:solidFill>
                <a:latin typeface="Papyrus"/>
                <a:cs typeface="Papyrus"/>
              </a:defRPr>
            </a:lvl1pPr>
          </a:lstStyle>
          <a:p>
            <a:r>
              <a:rPr lang="en-US" dirty="0" smtClean="0"/>
              <a:t>SweetWater Health LLC                                                                                           Confidential</a:t>
            </a:r>
            <a:endParaRPr lang="en-US" dirty="0"/>
          </a:p>
        </p:txBody>
      </p:sp>
    </p:spTree>
    <p:extLst>
      <p:ext uri="{BB962C8B-B14F-4D97-AF65-F5344CB8AC3E}">
        <p14:creationId xmlns:p14="http://schemas.microsoft.com/office/powerpoint/2010/main" val="162345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4485" y="171852"/>
            <a:ext cx="7168569" cy="673100"/>
          </a:xfrm>
          <a:prstGeom prst="rect">
            <a:avLst/>
          </a:prstGeom>
        </p:spPr>
        <p:txBody>
          <a:bodyPr/>
          <a:lstStyle>
            <a:lvl1pPr>
              <a:defRPr sz="3200">
                <a:solidFill>
                  <a:schemeClr val="bg1"/>
                </a:solidFill>
                <a:effectLst>
                  <a:outerShdw blurRad="50800" dist="50800" dir="5400000" algn="ctr" rotWithShape="0">
                    <a:schemeClr val="tx1"/>
                  </a:outerShdw>
                </a:effectLst>
                <a:latin typeface="Papyrus"/>
                <a:cs typeface="Papyrus"/>
              </a:defRPr>
            </a:lvl1pPr>
          </a:lstStyle>
          <a:p>
            <a:r>
              <a:rPr lang="en-US" dirty="0" smtClean="0"/>
              <a:t>Title 32 pt Papyrus</a:t>
            </a:r>
            <a:endParaRPr lang="en-US" dirty="0"/>
          </a:p>
        </p:txBody>
      </p:sp>
      <p:sp>
        <p:nvSpPr>
          <p:cNvPr id="6" name="Slide Number Placeholder 5"/>
          <p:cNvSpPr>
            <a:spLocks noGrp="1"/>
          </p:cNvSpPr>
          <p:nvPr>
            <p:ph type="sldNum" sz="quarter" idx="4"/>
          </p:nvPr>
        </p:nvSpPr>
        <p:spPr>
          <a:xfrm>
            <a:off x="6669088" y="6459827"/>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913474-BBF9-2741-9231-9E9321D8D2B3}" type="slidenum">
              <a:rPr lang="en-US" smtClean="0"/>
              <a:pPr/>
              <a:t>‹#›</a:t>
            </a:fld>
            <a:endParaRPr lang="en-US" dirty="0"/>
          </a:p>
        </p:txBody>
      </p:sp>
      <p:sp>
        <p:nvSpPr>
          <p:cNvPr id="9" name="Text Placeholder 8"/>
          <p:cNvSpPr>
            <a:spLocks noGrp="1"/>
          </p:cNvSpPr>
          <p:nvPr>
            <p:ph type="body" sz="quarter" idx="10"/>
          </p:nvPr>
        </p:nvSpPr>
        <p:spPr>
          <a:xfrm>
            <a:off x="231494" y="1400537"/>
            <a:ext cx="4178460" cy="5029773"/>
          </a:xfrm>
          <a:prstGeom prst="rect">
            <a:avLst/>
          </a:prstGeom>
        </p:spPr>
        <p:txBody>
          <a:bodyPr vert="horz"/>
          <a:lstStyle>
            <a:lvl1pPr marL="230188" indent="-230188">
              <a:buClr>
                <a:schemeClr val="tx2">
                  <a:lumMod val="60000"/>
                  <a:lumOff val="40000"/>
                </a:schemeClr>
              </a:buClr>
              <a:buFont typeface="Wingdings" charset="2"/>
              <a:buChar char="§"/>
              <a:defRPr sz="2400"/>
            </a:lvl1pPr>
            <a:lvl2pPr marL="454025" indent="-223838">
              <a:buClr>
                <a:schemeClr val="tx2">
                  <a:lumMod val="60000"/>
                  <a:lumOff val="40000"/>
                </a:schemeClr>
              </a:buClr>
              <a:defRPr sz="2400"/>
            </a:lvl2pPr>
            <a:lvl3pPr marL="685800" indent="-231775">
              <a:buClr>
                <a:schemeClr val="tx2">
                  <a:lumMod val="60000"/>
                  <a:lumOff val="40000"/>
                </a:schemeClr>
              </a:buClr>
              <a:defRPr sz="2000"/>
            </a:lvl3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4"/>
          <p:cNvSpPr>
            <a:spLocks noGrp="1"/>
          </p:cNvSpPr>
          <p:nvPr>
            <p:ph type="ftr" sz="quarter" idx="3"/>
          </p:nvPr>
        </p:nvSpPr>
        <p:spPr>
          <a:xfrm>
            <a:off x="231494" y="6430310"/>
            <a:ext cx="6330008" cy="365125"/>
          </a:xfrm>
          <a:prstGeom prst="rect">
            <a:avLst/>
          </a:prstGeom>
        </p:spPr>
        <p:txBody>
          <a:bodyPr vert="horz" lIns="91440" tIns="45720" rIns="91440" bIns="45720" rtlCol="0" anchor="ctr"/>
          <a:lstStyle>
            <a:lvl1pPr algn="l">
              <a:defRPr sz="1000">
                <a:solidFill>
                  <a:schemeClr val="tx1">
                    <a:tint val="75000"/>
                  </a:schemeClr>
                </a:solidFill>
                <a:latin typeface="Papyrus"/>
                <a:cs typeface="Papyrus"/>
              </a:defRPr>
            </a:lvl1pPr>
          </a:lstStyle>
          <a:p>
            <a:r>
              <a:rPr lang="en-US" dirty="0" smtClean="0"/>
              <a:t>SweetWater Health LLC                                                                                       Confidential</a:t>
            </a:r>
            <a:endParaRPr lang="en-US" dirty="0"/>
          </a:p>
        </p:txBody>
      </p:sp>
      <p:sp>
        <p:nvSpPr>
          <p:cNvPr id="8" name="Text Placeholder 8"/>
          <p:cNvSpPr>
            <a:spLocks noGrp="1"/>
          </p:cNvSpPr>
          <p:nvPr>
            <p:ph type="body" sz="quarter" idx="11"/>
          </p:nvPr>
        </p:nvSpPr>
        <p:spPr>
          <a:xfrm>
            <a:off x="4768770" y="1430054"/>
            <a:ext cx="4178460" cy="5029773"/>
          </a:xfrm>
          <a:prstGeom prst="rect">
            <a:avLst/>
          </a:prstGeom>
        </p:spPr>
        <p:txBody>
          <a:bodyPr vert="horz"/>
          <a:lstStyle>
            <a:lvl1pPr marL="230188" indent="-230188">
              <a:buClr>
                <a:schemeClr val="tx2">
                  <a:lumMod val="60000"/>
                  <a:lumOff val="40000"/>
                </a:schemeClr>
              </a:buClr>
              <a:buFont typeface="Wingdings" charset="2"/>
              <a:buChar char="§"/>
              <a:defRPr sz="2400"/>
            </a:lvl1pPr>
            <a:lvl2pPr marL="454025" indent="-223838">
              <a:buClr>
                <a:schemeClr val="tx2">
                  <a:lumMod val="60000"/>
                  <a:lumOff val="40000"/>
                </a:schemeClr>
              </a:buClr>
              <a:defRPr sz="2400"/>
            </a:lvl2pPr>
            <a:lvl3pPr marL="685800" indent="-231775">
              <a:buClr>
                <a:schemeClr val="tx2">
                  <a:lumMod val="60000"/>
                  <a:lumOff val="40000"/>
                </a:schemeClr>
              </a:buClr>
              <a:defRPr sz="2000"/>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67117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Rectangle 9"/>
          <p:cNvSpPr/>
          <p:nvPr userDrawn="1"/>
        </p:nvSpPr>
        <p:spPr>
          <a:xfrm>
            <a:off x="6664939" y="5375641"/>
            <a:ext cx="2394394" cy="148235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9311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WaterBackground.png"/>
          <p:cNvPicPr>
            <a:picLocks noChangeAspect="1"/>
          </p:cNvPicPr>
          <p:nvPr/>
        </p:nvPicPr>
        <p:blipFill>
          <a:blip r:embed="rId6"/>
          <a:stretch>
            <a:fillRect/>
          </a:stretch>
        </p:blipFill>
        <p:spPr>
          <a:xfrm>
            <a:off x="0" y="1"/>
            <a:ext cx="9144000" cy="1278464"/>
          </a:xfrm>
          <a:prstGeom prst="rect">
            <a:avLst/>
          </a:prstGeom>
        </p:spPr>
      </p:pic>
      <p:sp>
        <p:nvSpPr>
          <p:cNvPr id="4" name="Slide Number Placeholder 3"/>
          <p:cNvSpPr>
            <a:spLocks noGrp="1"/>
          </p:cNvSpPr>
          <p:nvPr>
            <p:ph type="sldNum" sz="quarter" idx="4"/>
          </p:nvPr>
        </p:nvSpPr>
        <p:spPr>
          <a:xfrm>
            <a:off x="6645564" y="6448714"/>
            <a:ext cx="2133600" cy="365125"/>
          </a:xfrm>
          <a:prstGeom prst="rect">
            <a:avLst/>
          </a:prstGeom>
        </p:spPr>
        <p:txBody>
          <a:bodyPr vert="horz" lIns="91440" tIns="45720" rIns="91440" bIns="45720" rtlCol="0" anchor="ctr"/>
          <a:lstStyle>
            <a:lvl1pPr algn="r">
              <a:defRPr sz="1000">
                <a:solidFill>
                  <a:schemeClr val="tx1">
                    <a:tint val="75000"/>
                  </a:schemeClr>
                </a:solidFill>
                <a:latin typeface="Papyrus"/>
                <a:cs typeface="Papyrus"/>
              </a:defRPr>
            </a:lvl1pPr>
          </a:lstStyle>
          <a:p>
            <a:fld id="{217FA782-7991-6140-A660-3672917CDA24}" type="slidenum">
              <a:rPr lang="en-US" smtClean="0"/>
              <a:pPr/>
              <a:t>‹#›</a:t>
            </a:fld>
            <a:endParaRPr lang="en-US" dirty="0"/>
          </a:p>
        </p:txBody>
      </p:sp>
      <p:sp>
        <p:nvSpPr>
          <p:cNvPr id="5" name="Footer Placeholder 4"/>
          <p:cNvSpPr>
            <a:spLocks noGrp="1"/>
          </p:cNvSpPr>
          <p:nvPr>
            <p:ph type="ftr" sz="quarter" idx="3"/>
          </p:nvPr>
        </p:nvSpPr>
        <p:spPr>
          <a:xfrm>
            <a:off x="291276" y="6430310"/>
            <a:ext cx="6354288" cy="427690"/>
          </a:xfrm>
          <a:prstGeom prst="rect">
            <a:avLst/>
          </a:prstGeom>
        </p:spPr>
        <p:txBody>
          <a:bodyPr vert="horz" lIns="91440" tIns="45720" rIns="91440" bIns="45720" rtlCol="0" anchor="ctr"/>
          <a:lstStyle>
            <a:lvl1pPr algn="l">
              <a:defRPr sz="1000">
                <a:solidFill>
                  <a:schemeClr val="tx1">
                    <a:tint val="75000"/>
                  </a:schemeClr>
                </a:solidFill>
                <a:latin typeface="Papyrus"/>
                <a:cs typeface="Papyrus"/>
              </a:defRPr>
            </a:lvl1pPr>
          </a:lstStyle>
          <a:p>
            <a:r>
              <a:rPr lang="en-US" dirty="0" smtClean="0"/>
              <a:t>SweetWater Health LLC                                                                                       Confidential</a:t>
            </a:r>
            <a:endParaRPr lang="en-US" dirty="0"/>
          </a:p>
        </p:txBody>
      </p:sp>
      <p:pic>
        <p:nvPicPr>
          <p:cNvPr id="8" name="Picture 7" descr="SwhLogo.png"/>
          <p:cNvPicPr>
            <a:picLocks noChangeAspect="1"/>
          </p:cNvPicPr>
          <p:nvPr/>
        </p:nvPicPr>
        <p:blipFill>
          <a:blip r:embed="rId7"/>
          <a:stretch>
            <a:fillRect/>
          </a:stretch>
        </p:blipFill>
        <p:spPr>
          <a:xfrm>
            <a:off x="140805" y="148271"/>
            <a:ext cx="976384" cy="974473"/>
          </a:xfrm>
          <a:prstGeom prst="rect">
            <a:avLst/>
          </a:prstGeom>
        </p:spPr>
      </p:pic>
    </p:spTree>
    <p:extLst>
      <p:ext uri="{BB962C8B-B14F-4D97-AF65-F5344CB8AC3E}">
        <p14:creationId xmlns:p14="http://schemas.microsoft.com/office/powerpoint/2010/main" val="2420611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sweetwaterhrv.com/documents/willpowerandhrv.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034" y="3502420"/>
            <a:ext cx="5374124" cy="1508105"/>
          </a:xfrm>
          <a:prstGeom prst="rect">
            <a:avLst/>
          </a:prstGeom>
          <a:noFill/>
        </p:spPr>
        <p:txBody>
          <a:bodyPr wrap="square" rtlCol="0">
            <a:spAutoFit/>
            <a:scene3d>
              <a:camera prst="orthographicFront"/>
              <a:lightRig rig="threePt" dir="t"/>
            </a:scene3d>
            <a:sp3d prstMaterial="dkEdge"/>
          </a:bodyPr>
          <a:lstStyle/>
          <a:p>
            <a:pPr algn="ctr"/>
            <a:endParaRPr lang="en-US" sz="2800" b="1" dirty="0" smtClean="0">
              <a:solidFill>
                <a:schemeClr val="accent1">
                  <a:lumMod val="75000"/>
                </a:schemeClr>
              </a:solidFill>
              <a:effectLst>
                <a:outerShdw blurRad="38100" dist="38100" dir="2700000" algn="tl">
                  <a:srgbClr val="000000">
                    <a:alpha val="43137"/>
                  </a:srgbClr>
                </a:outerShdw>
              </a:effectLst>
              <a:latin typeface="Papyrus"/>
              <a:cs typeface="Papyrus"/>
            </a:endParaRPr>
          </a:p>
          <a:p>
            <a:pPr algn="ctr"/>
            <a:r>
              <a:rPr lang="en-US" sz="2800" b="1" dirty="0" err="1" smtClean="0">
                <a:solidFill>
                  <a:schemeClr val="accent1">
                    <a:lumMod val="75000"/>
                  </a:schemeClr>
                </a:solidFill>
                <a:effectLst>
                  <a:outerShdw blurRad="38100" dist="38100" dir="2700000" algn="tl">
                    <a:srgbClr val="000000">
                      <a:alpha val="43137"/>
                    </a:srgbClr>
                  </a:outerShdw>
                </a:effectLst>
                <a:latin typeface="Papyrus"/>
                <a:cs typeface="Papyrus"/>
              </a:rPr>
              <a:t>SweetWater</a:t>
            </a:r>
            <a:r>
              <a:rPr lang="en-US" sz="2800" b="1" dirty="0" smtClean="0">
                <a:solidFill>
                  <a:schemeClr val="accent1">
                    <a:lumMod val="75000"/>
                  </a:schemeClr>
                </a:solidFill>
                <a:effectLst>
                  <a:outerShdw blurRad="38100" dist="38100" dir="2700000" algn="tl">
                    <a:srgbClr val="000000">
                      <a:alpha val="43137"/>
                    </a:srgbClr>
                  </a:outerShdw>
                </a:effectLst>
                <a:latin typeface="Papyrus"/>
                <a:cs typeface="Papyrus"/>
              </a:rPr>
              <a:t> Health</a:t>
            </a:r>
          </a:p>
          <a:p>
            <a:pPr algn="ctr"/>
            <a:endParaRPr lang="en-US" sz="3600" dirty="0"/>
          </a:p>
        </p:txBody>
      </p:sp>
      <p:sp>
        <p:nvSpPr>
          <p:cNvPr id="6" name="TextBox 5"/>
          <p:cNvSpPr txBox="1"/>
          <p:nvPr/>
        </p:nvSpPr>
        <p:spPr>
          <a:xfrm>
            <a:off x="3638684" y="5291814"/>
            <a:ext cx="2794000" cy="400110"/>
          </a:xfrm>
          <a:prstGeom prst="rect">
            <a:avLst/>
          </a:prstGeom>
          <a:noFill/>
        </p:spPr>
        <p:txBody>
          <a:bodyPr wrap="square" rtlCol="0">
            <a:spAutoFit/>
          </a:bodyPr>
          <a:lstStyle/>
          <a:p>
            <a:pPr algn="ctr"/>
            <a:r>
              <a:rPr lang="en-US" sz="2000" dirty="0" smtClean="0">
                <a:solidFill>
                  <a:srgbClr val="737171"/>
                </a:solidFill>
                <a:latin typeface="Papyrus"/>
                <a:cs typeface="Papyrus"/>
              </a:rPr>
              <a:t>January, 2015</a:t>
            </a:r>
            <a:endParaRPr lang="en-US" sz="2000" dirty="0">
              <a:solidFill>
                <a:srgbClr val="737171"/>
              </a:solidFill>
              <a:latin typeface="Papyrus"/>
              <a:cs typeface="Papyrus"/>
            </a:endParaRPr>
          </a:p>
        </p:txBody>
      </p:sp>
      <p:sp>
        <p:nvSpPr>
          <p:cNvPr id="7" name="Footer Placeholder 3"/>
          <p:cNvSpPr>
            <a:spLocks noGrp="1"/>
          </p:cNvSpPr>
          <p:nvPr>
            <p:ph type="ftr" sz="quarter" idx="4294967295"/>
          </p:nvPr>
        </p:nvSpPr>
        <p:spPr>
          <a:xfrm>
            <a:off x="381000" y="6439825"/>
            <a:ext cx="6399185" cy="360545"/>
          </a:xfrm>
        </p:spPr>
        <p:txBody>
          <a:bodyPr/>
          <a:lstStyle/>
          <a:p>
            <a:r>
              <a:rPr lang="en-US" dirty="0" smtClean="0"/>
              <a:t>SweetWater Health LLC</a:t>
            </a:r>
            <a:endParaRPr lang="en-US" dirty="0"/>
          </a:p>
        </p:txBody>
      </p:sp>
      <p:sp>
        <p:nvSpPr>
          <p:cNvPr id="8" name="Slide Number Placeholder 4"/>
          <p:cNvSpPr>
            <a:spLocks noGrp="1"/>
          </p:cNvSpPr>
          <p:nvPr>
            <p:ph type="sldNum" sz="quarter" idx="4294967295"/>
          </p:nvPr>
        </p:nvSpPr>
        <p:spPr>
          <a:xfrm>
            <a:off x="6553200" y="6459827"/>
            <a:ext cx="2133600" cy="365125"/>
          </a:xfrm>
        </p:spPr>
        <p:txBody>
          <a:bodyPr/>
          <a:lstStyle/>
          <a:p>
            <a:fld id="{47913474-BBF9-2741-9231-9E9321D8D2B3}" type="slidenum">
              <a:rPr lang="en-US" smtClean="0"/>
              <a:pPr/>
              <a:t>1</a:t>
            </a:fld>
            <a:endParaRPr lang="en-US" dirty="0"/>
          </a:p>
        </p:txBody>
      </p:sp>
      <p:pic>
        <p:nvPicPr>
          <p:cNvPr id="9" name="Picture 8" descr="Hum-Bird_edited-3.png"/>
          <p:cNvPicPr>
            <a:picLocks noChangeAspect="1"/>
          </p:cNvPicPr>
          <p:nvPr/>
        </p:nvPicPr>
        <p:blipFill>
          <a:blip r:embed="rId3"/>
          <a:stretch>
            <a:fillRect/>
          </a:stretch>
        </p:blipFill>
        <p:spPr>
          <a:xfrm>
            <a:off x="1827560" y="3064307"/>
            <a:ext cx="1881927" cy="1878244"/>
          </a:xfrm>
          <a:prstGeom prst="rect">
            <a:avLst/>
          </a:prstGeom>
        </p:spPr>
      </p:pic>
      <p:grpSp>
        <p:nvGrpSpPr>
          <p:cNvPr id="2" name="Group 1"/>
          <p:cNvGrpSpPr/>
          <p:nvPr/>
        </p:nvGrpSpPr>
        <p:grpSpPr>
          <a:xfrm>
            <a:off x="4260472" y="4573219"/>
            <a:ext cx="1640333" cy="369332"/>
            <a:chOff x="3637746" y="2929598"/>
            <a:chExt cx="1640333" cy="369332"/>
          </a:xfrm>
        </p:grpSpPr>
        <p:sp>
          <p:nvSpPr>
            <p:cNvPr id="11" name="TextBox 10"/>
            <p:cNvSpPr txBox="1"/>
            <p:nvPr/>
          </p:nvSpPr>
          <p:spPr>
            <a:xfrm>
              <a:off x="3637746" y="2929598"/>
              <a:ext cx="1550424" cy="369332"/>
            </a:xfrm>
            <a:prstGeom prst="rect">
              <a:avLst/>
            </a:prstGeom>
            <a:noFill/>
          </p:spPr>
          <p:txBody>
            <a:bodyPr wrap="none" rtlCol="0">
              <a:spAutoFit/>
            </a:bodyPr>
            <a:lstStyle/>
            <a:p>
              <a:r>
                <a:rPr lang="en-US" b="1" dirty="0" smtClean="0">
                  <a:solidFill>
                    <a:srgbClr val="FF0000"/>
                  </a:solidFill>
                  <a:effectLst>
                    <a:outerShdw blurRad="38100" dist="38100" dir="2700000" algn="tl">
                      <a:srgbClr val="000000">
                        <a:alpha val="43137"/>
                      </a:srgbClr>
                    </a:outerShdw>
                  </a:effectLst>
                  <a:latin typeface="Papyrus" pitchFamily="66" charset="0"/>
                </a:rPr>
                <a:t>BeatHealthy</a:t>
              </a:r>
              <a:endParaRPr lang="en-US" b="1" dirty="0">
                <a:solidFill>
                  <a:srgbClr val="FF0000"/>
                </a:solidFill>
                <a:effectLst>
                  <a:outerShdw blurRad="38100" dist="38100" dir="2700000" algn="tl">
                    <a:srgbClr val="000000">
                      <a:alpha val="43137"/>
                    </a:srgbClr>
                  </a:outerShdw>
                </a:effectLst>
                <a:latin typeface="Papyrus" pitchFamily="66" charset="0"/>
              </a:endParaRPr>
            </a:p>
          </p:txBody>
        </p:sp>
        <p:sp>
          <p:nvSpPr>
            <p:cNvPr id="12" name="TextBox 11"/>
            <p:cNvSpPr txBox="1"/>
            <p:nvPr/>
          </p:nvSpPr>
          <p:spPr>
            <a:xfrm>
              <a:off x="4982805" y="2936113"/>
              <a:ext cx="295274" cy="184666"/>
            </a:xfrm>
            <a:prstGeom prst="rect">
              <a:avLst/>
            </a:prstGeom>
            <a:noFill/>
          </p:spPr>
          <p:txBody>
            <a:bodyPr wrap="none" rtlCol="0">
              <a:spAutoFit/>
            </a:bodyPr>
            <a:lstStyle/>
            <a:p>
              <a:r>
                <a:rPr lang="en-US" sz="600" dirty="0" smtClean="0"/>
                <a:t>TM</a:t>
              </a:r>
              <a:endParaRPr lang="en-US" sz="600" dirty="0"/>
            </a:p>
          </p:txBody>
        </p:sp>
      </p:grpSp>
      <p:sp>
        <p:nvSpPr>
          <p:cNvPr id="13" name="TextBox 12"/>
          <p:cNvSpPr txBox="1"/>
          <p:nvPr/>
        </p:nvSpPr>
        <p:spPr>
          <a:xfrm>
            <a:off x="6614114" y="3876285"/>
            <a:ext cx="332142" cy="215444"/>
          </a:xfrm>
          <a:prstGeom prst="rect">
            <a:avLst/>
          </a:prstGeom>
          <a:noFill/>
        </p:spPr>
        <p:txBody>
          <a:bodyPr wrap="none" rtlCol="0">
            <a:spAutoFit/>
          </a:bodyPr>
          <a:lstStyle/>
          <a:p>
            <a:r>
              <a:rPr lang="en-US" sz="800" dirty="0" smtClean="0"/>
              <a:t>TM</a:t>
            </a:r>
            <a:endParaRPr lang="en-US" sz="800" dirty="0"/>
          </a:p>
        </p:txBody>
      </p:sp>
      <p:sp>
        <p:nvSpPr>
          <p:cNvPr id="10" name="TextBox 9"/>
          <p:cNvSpPr txBox="1"/>
          <p:nvPr/>
        </p:nvSpPr>
        <p:spPr>
          <a:xfrm>
            <a:off x="1458444" y="1586766"/>
            <a:ext cx="6595072" cy="2492990"/>
          </a:xfrm>
          <a:prstGeom prst="rect">
            <a:avLst/>
          </a:prstGeom>
          <a:noFill/>
        </p:spPr>
        <p:txBody>
          <a:bodyPr wrap="square" rtlCol="0">
            <a:spAutoFit/>
            <a:scene3d>
              <a:camera prst="orthographicFront"/>
              <a:lightRig rig="threePt" dir="t"/>
            </a:scene3d>
            <a:sp3d prstMaterial="dkEdge"/>
          </a:bodyPr>
          <a:lstStyle/>
          <a:p>
            <a:pPr algn="ctr"/>
            <a:r>
              <a:rPr lang="en-US" sz="4000" b="1" dirty="0" err="1" smtClean="0">
                <a:solidFill>
                  <a:schemeClr val="accent1">
                    <a:lumMod val="75000"/>
                  </a:schemeClr>
                </a:solidFill>
                <a:effectLst>
                  <a:outerShdw blurRad="38100" dist="38100" dir="2700000" algn="tl">
                    <a:srgbClr val="000000">
                      <a:alpha val="43137"/>
                    </a:srgbClr>
                  </a:outerShdw>
                </a:effectLst>
                <a:latin typeface="Papyrus"/>
                <a:cs typeface="Papyrus"/>
              </a:rPr>
              <a:t>SweetWater</a:t>
            </a:r>
            <a:r>
              <a:rPr lang="en-US" sz="4000" b="1" dirty="0" smtClean="0">
                <a:solidFill>
                  <a:schemeClr val="accent1">
                    <a:lumMod val="75000"/>
                  </a:schemeClr>
                </a:solidFill>
                <a:effectLst>
                  <a:outerShdw blurRad="38100" dist="38100" dir="2700000" algn="tl">
                    <a:srgbClr val="000000">
                      <a:alpha val="43137"/>
                    </a:srgbClr>
                  </a:outerShdw>
                </a:effectLst>
                <a:latin typeface="Papyrus"/>
                <a:cs typeface="Papyrus"/>
              </a:rPr>
              <a:t> Health</a:t>
            </a:r>
          </a:p>
          <a:p>
            <a:pPr algn="ctr"/>
            <a:r>
              <a:rPr lang="en-US" sz="4000" b="1" dirty="0" err="1" smtClean="0">
                <a:solidFill>
                  <a:schemeClr val="accent1">
                    <a:lumMod val="75000"/>
                  </a:schemeClr>
                </a:solidFill>
                <a:effectLst>
                  <a:outerShdw blurRad="38100" dist="38100" dir="2700000" algn="tl">
                    <a:srgbClr val="000000">
                      <a:alpha val="43137"/>
                    </a:srgbClr>
                  </a:outerShdw>
                </a:effectLst>
                <a:latin typeface="Papyrus"/>
                <a:cs typeface="Papyrus"/>
              </a:rPr>
              <a:t>HealthCheckHRV</a:t>
            </a:r>
            <a:endParaRPr lang="en-US" sz="4000" b="1" dirty="0" smtClean="0">
              <a:solidFill>
                <a:schemeClr val="accent1">
                  <a:lumMod val="75000"/>
                </a:schemeClr>
              </a:solidFill>
              <a:effectLst>
                <a:outerShdw blurRad="38100" dist="38100" dir="2700000" algn="tl">
                  <a:srgbClr val="000000">
                    <a:alpha val="43137"/>
                  </a:srgbClr>
                </a:outerShdw>
              </a:effectLst>
              <a:latin typeface="Papyrus"/>
              <a:cs typeface="Papyrus"/>
            </a:endParaRPr>
          </a:p>
          <a:p>
            <a:pPr algn="ctr"/>
            <a:r>
              <a:rPr lang="en-US" sz="4000" b="1" dirty="0" err="1" smtClean="0">
                <a:solidFill>
                  <a:schemeClr val="accent1">
                    <a:lumMod val="75000"/>
                  </a:schemeClr>
                </a:solidFill>
                <a:effectLst>
                  <a:outerShdw blurRad="38100" dist="38100" dir="2700000" algn="tl">
                    <a:srgbClr val="000000">
                      <a:alpha val="43137"/>
                    </a:srgbClr>
                  </a:outerShdw>
                </a:effectLst>
                <a:latin typeface="Papyrus"/>
                <a:cs typeface="Papyrus"/>
              </a:rPr>
              <a:t>Quickstart</a:t>
            </a:r>
            <a:r>
              <a:rPr lang="en-US" sz="4000" b="1" dirty="0" smtClean="0">
                <a:solidFill>
                  <a:schemeClr val="accent1">
                    <a:lumMod val="75000"/>
                  </a:schemeClr>
                </a:solidFill>
                <a:effectLst>
                  <a:outerShdw blurRad="38100" dist="38100" dir="2700000" algn="tl">
                    <a:srgbClr val="000000">
                      <a:alpha val="43137"/>
                    </a:srgbClr>
                  </a:outerShdw>
                </a:effectLst>
                <a:latin typeface="Papyrus"/>
                <a:cs typeface="Papyrus"/>
              </a:rPr>
              <a:t> Guide</a:t>
            </a:r>
            <a:endParaRPr lang="en-US" sz="2400" b="1" dirty="0" smtClean="0">
              <a:solidFill>
                <a:schemeClr val="accent1">
                  <a:lumMod val="75000"/>
                </a:schemeClr>
              </a:solidFill>
              <a:effectLst>
                <a:outerShdw blurRad="38100" dist="38100" dir="2700000" algn="tl">
                  <a:srgbClr val="000000">
                    <a:alpha val="43137"/>
                  </a:srgbClr>
                </a:outerShdw>
              </a:effectLst>
              <a:latin typeface="Papyrus"/>
              <a:cs typeface="Papyrus"/>
            </a:endParaRPr>
          </a:p>
          <a:p>
            <a:pPr algn="ctr"/>
            <a:endParaRPr lang="en-US" sz="3600" dirty="0"/>
          </a:p>
        </p:txBody>
      </p:sp>
    </p:spTree>
    <p:extLst>
      <p:ext uri="{BB962C8B-B14F-4D97-AF65-F5344CB8AC3E}">
        <p14:creationId xmlns:p14="http://schemas.microsoft.com/office/powerpoint/2010/main" val="1868450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17FA782-7991-6140-A660-3672917CDA24}" type="slidenum">
              <a:rPr lang="en-US" smtClean="0"/>
              <a:pPr/>
              <a:t>10</a:t>
            </a:fld>
            <a:endParaRPr lang="en-US" dirty="0"/>
          </a:p>
        </p:txBody>
      </p:sp>
      <p:sp>
        <p:nvSpPr>
          <p:cNvPr id="3" name="Title 2"/>
          <p:cNvSpPr>
            <a:spLocks noGrp="1"/>
          </p:cNvSpPr>
          <p:nvPr>
            <p:ph type="title"/>
          </p:nvPr>
        </p:nvSpPr>
        <p:spPr/>
        <p:txBody>
          <a:bodyPr/>
          <a:lstStyle/>
          <a:p>
            <a:r>
              <a:rPr lang="en-US" dirty="0" smtClean="0"/>
              <a:t>“Gauge Page” Recommendations</a:t>
            </a:r>
            <a:endParaRPr lang="en-US" dirty="0"/>
          </a:p>
        </p:txBody>
      </p:sp>
      <p:sp>
        <p:nvSpPr>
          <p:cNvPr id="4" name="Text Placeholder 3"/>
          <p:cNvSpPr>
            <a:spLocks noGrp="1"/>
          </p:cNvSpPr>
          <p:nvPr>
            <p:ph type="body" sz="quarter" idx="10"/>
          </p:nvPr>
        </p:nvSpPr>
        <p:spPr/>
        <p:txBody>
          <a:bodyPr/>
          <a:lstStyle/>
          <a:p>
            <a:r>
              <a:rPr lang="en-US" sz="2000" dirty="0" smtClean="0"/>
              <a:t>Orange-Red Stress, Blue-Purple HRV </a:t>
            </a:r>
          </a:p>
          <a:p>
            <a:pPr lvl="1"/>
            <a:r>
              <a:rPr lang="en-US" sz="1600" dirty="0" smtClean="0"/>
              <a:t>Your stress and your HRV are high today which could be an indication of “Eustress” or good stress. This could be a great day to get stuff done and initiate a project or complete something you have been procrastinating. </a:t>
            </a:r>
          </a:p>
          <a:p>
            <a:r>
              <a:rPr lang="en-US" sz="2000" dirty="0" smtClean="0"/>
              <a:t>Yellow Stress, Blue-Purple HRV </a:t>
            </a:r>
            <a:endParaRPr lang="en-US" sz="2000" dirty="0"/>
          </a:p>
          <a:p>
            <a:pPr lvl="1"/>
            <a:r>
              <a:rPr lang="en-US" sz="1600" dirty="0" smtClean="0"/>
              <a:t>Your stress is average and your HRV is high and this could be a great day for creative work and working with others. You are invigorated and balanced!</a:t>
            </a:r>
            <a:endParaRPr lang="en-US" sz="1600" dirty="0"/>
          </a:p>
          <a:p>
            <a:r>
              <a:rPr lang="en-US" sz="2000" dirty="0" smtClean="0"/>
              <a:t>Blue-Green Stress, Blue-Purple HRV</a:t>
            </a:r>
            <a:endParaRPr lang="en-US" sz="2000" dirty="0"/>
          </a:p>
          <a:p>
            <a:pPr lvl="1"/>
            <a:r>
              <a:rPr lang="en-US" sz="1600" dirty="0" smtClean="0"/>
              <a:t>Your stress is low and your HRV is high indicating that this could be an awesome day for working solo on creative or focus intensive projects. The low stress means your brain is online for detailed work and high HRV means you have the power behind the focus.</a:t>
            </a:r>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spTree>
    <p:extLst>
      <p:ext uri="{BB962C8B-B14F-4D97-AF65-F5344CB8AC3E}">
        <p14:creationId xmlns:p14="http://schemas.microsoft.com/office/powerpoint/2010/main" val="2681344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17FA782-7991-6140-A660-3672917CDA24}" type="slidenum">
              <a:rPr lang="en-US" smtClean="0"/>
              <a:pPr/>
              <a:t>11</a:t>
            </a:fld>
            <a:endParaRPr lang="en-US" dirty="0"/>
          </a:p>
        </p:txBody>
      </p:sp>
      <p:sp>
        <p:nvSpPr>
          <p:cNvPr id="3" name="Title 2"/>
          <p:cNvSpPr>
            <a:spLocks noGrp="1"/>
          </p:cNvSpPr>
          <p:nvPr>
            <p:ph type="title"/>
          </p:nvPr>
        </p:nvSpPr>
        <p:spPr/>
        <p:txBody>
          <a:bodyPr/>
          <a:lstStyle/>
          <a:p>
            <a:r>
              <a:rPr lang="en-US" dirty="0" smtClean="0"/>
              <a:t>“Gauge Page” Recommendations</a:t>
            </a:r>
            <a:endParaRPr lang="en-US" dirty="0"/>
          </a:p>
        </p:txBody>
      </p:sp>
      <p:sp>
        <p:nvSpPr>
          <p:cNvPr id="4" name="Text Placeholder 3"/>
          <p:cNvSpPr>
            <a:spLocks noGrp="1"/>
          </p:cNvSpPr>
          <p:nvPr>
            <p:ph type="body" sz="quarter" idx="10"/>
          </p:nvPr>
        </p:nvSpPr>
        <p:spPr/>
        <p:txBody>
          <a:bodyPr/>
          <a:lstStyle/>
          <a:p>
            <a:r>
              <a:rPr lang="en-US" sz="2000" dirty="0" smtClean="0"/>
              <a:t>Orange-Red Stress, Green HRV </a:t>
            </a:r>
          </a:p>
          <a:p>
            <a:pPr lvl="1"/>
            <a:r>
              <a:rPr lang="en-US" sz="1600" dirty="0" smtClean="0"/>
              <a:t>Your stress is high and your HRV is good today which could be an indication of moderate “Eustress” or good stress, depending on how your are feeling. If you feel good then start a new project or finish up an existing one. Get some exercise even if it is just a short walk. </a:t>
            </a:r>
          </a:p>
          <a:p>
            <a:r>
              <a:rPr lang="en-US" sz="2000" dirty="0" smtClean="0"/>
              <a:t>Yellow Stress, Green HRV </a:t>
            </a:r>
            <a:endParaRPr lang="en-US" sz="2000" dirty="0"/>
          </a:p>
          <a:p>
            <a:pPr lvl="1"/>
            <a:r>
              <a:rPr lang="en-US" sz="1600" dirty="0" smtClean="0"/>
              <a:t>Your stress and HRV are average so go for it and have a great day! Avoid traffic and stressful people and go socialize at some point with people you enjoy. Watch a funny movie tonight if possible</a:t>
            </a:r>
            <a:endParaRPr lang="en-US" sz="1600" dirty="0"/>
          </a:p>
          <a:p>
            <a:r>
              <a:rPr lang="en-US" sz="2000" dirty="0" smtClean="0"/>
              <a:t>Blue-Green Stress, Green HRV</a:t>
            </a:r>
            <a:endParaRPr lang="en-US" sz="2000" dirty="0"/>
          </a:p>
          <a:p>
            <a:pPr lvl="1"/>
            <a:r>
              <a:rPr lang="en-US" sz="1600" dirty="0" smtClean="0"/>
              <a:t>Your stress is low and your HRV is good! This could be an excellent day for working solo work that is of moderate intensity. The low stress means your brain is online for focused work and medium HRV means you have a reasonable amount of energy to power your efforts.</a:t>
            </a:r>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spTree>
    <p:extLst>
      <p:ext uri="{BB962C8B-B14F-4D97-AF65-F5344CB8AC3E}">
        <p14:creationId xmlns:p14="http://schemas.microsoft.com/office/powerpoint/2010/main" val="964736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17FA782-7991-6140-A660-3672917CDA24}" type="slidenum">
              <a:rPr lang="en-US" smtClean="0"/>
              <a:pPr/>
              <a:t>12</a:t>
            </a:fld>
            <a:endParaRPr lang="en-US" dirty="0"/>
          </a:p>
        </p:txBody>
      </p:sp>
      <p:sp>
        <p:nvSpPr>
          <p:cNvPr id="3" name="Title 2"/>
          <p:cNvSpPr>
            <a:spLocks noGrp="1"/>
          </p:cNvSpPr>
          <p:nvPr>
            <p:ph type="title"/>
          </p:nvPr>
        </p:nvSpPr>
        <p:spPr/>
        <p:txBody>
          <a:bodyPr/>
          <a:lstStyle/>
          <a:p>
            <a:r>
              <a:rPr lang="en-US" dirty="0" smtClean="0"/>
              <a:t>“Gauge Page” Recommendations</a:t>
            </a:r>
            <a:endParaRPr lang="en-US" dirty="0"/>
          </a:p>
        </p:txBody>
      </p:sp>
      <p:sp>
        <p:nvSpPr>
          <p:cNvPr id="4" name="Text Placeholder 3"/>
          <p:cNvSpPr>
            <a:spLocks noGrp="1"/>
          </p:cNvSpPr>
          <p:nvPr>
            <p:ph type="body" sz="quarter" idx="10"/>
          </p:nvPr>
        </p:nvSpPr>
        <p:spPr/>
        <p:txBody>
          <a:bodyPr/>
          <a:lstStyle/>
          <a:p>
            <a:r>
              <a:rPr lang="en-US" sz="2000" dirty="0" smtClean="0"/>
              <a:t>Orange-Red Stress, Red-Yellow HRV </a:t>
            </a:r>
          </a:p>
          <a:p>
            <a:pPr lvl="1"/>
            <a:r>
              <a:rPr lang="en-US" sz="1600" dirty="0" smtClean="0"/>
              <a:t>Your stress is high and your HRV is low today indicating a chance of a stressful day ahead. Did you get a good nights sleep? Avoid traffic today and do busy work that does not require a lot of focus or interaction with confrontational people.</a:t>
            </a:r>
          </a:p>
          <a:p>
            <a:r>
              <a:rPr lang="en-US" sz="2000" dirty="0" smtClean="0"/>
              <a:t>Yellow Stress, </a:t>
            </a:r>
            <a:r>
              <a:rPr lang="en-US" sz="2000" dirty="0"/>
              <a:t>Red-Yellow </a:t>
            </a:r>
            <a:r>
              <a:rPr lang="en-US" sz="2000" dirty="0" smtClean="0"/>
              <a:t>HRV </a:t>
            </a:r>
            <a:endParaRPr lang="en-US" sz="2000" dirty="0"/>
          </a:p>
          <a:p>
            <a:pPr lvl="1"/>
            <a:r>
              <a:rPr lang="en-US" sz="1600" dirty="0" smtClean="0"/>
              <a:t>Your stress is moderate and HRV is low. This could be a medium energy day. Go about your usual day though take it easy when possible. Go for a walk, do some deep breathing and get a good night’s sleep tonight.</a:t>
            </a:r>
          </a:p>
          <a:p>
            <a:r>
              <a:rPr lang="en-US" sz="2000" dirty="0" smtClean="0"/>
              <a:t>Blue-Green Stress, Red-Yellow HRV</a:t>
            </a:r>
          </a:p>
          <a:p>
            <a:pPr lvl="1"/>
            <a:r>
              <a:rPr lang="en-US" sz="1600" dirty="0" smtClean="0"/>
              <a:t>Your stress and your HRV is low which could indicate a low energy day for you. Leave plenty of time to get places so you do not need to hurry or worry, take a nap if possible and be sure to get some sort of exercise. Get to bed early tonight and avoid alcohol which suppresses the nervous system.</a:t>
            </a:r>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spTree>
    <p:extLst>
      <p:ext uri="{BB962C8B-B14F-4D97-AF65-F5344CB8AC3E}">
        <p14:creationId xmlns:p14="http://schemas.microsoft.com/office/powerpoint/2010/main" val="1137488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913474-BBF9-2741-9231-9E9321D8D2B3}" type="slidenum">
              <a:rPr lang="en-US" smtClean="0"/>
              <a:pPr/>
              <a:t>13</a:t>
            </a:fld>
            <a:endParaRPr lang="en-US" dirty="0"/>
          </a:p>
        </p:txBody>
      </p:sp>
      <p:sp>
        <p:nvSpPr>
          <p:cNvPr id="7" name="Title 6"/>
          <p:cNvSpPr>
            <a:spLocks noGrp="1"/>
          </p:cNvSpPr>
          <p:nvPr>
            <p:ph type="title"/>
          </p:nvPr>
        </p:nvSpPr>
        <p:spPr/>
        <p:txBody>
          <a:bodyPr/>
          <a:lstStyle/>
          <a:p>
            <a:r>
              <a:rPr lang="en-US" dirty="0" smtClean="0"/>
              <a:t>Session Summary Reports</a:t>
            </a:r>
            <a:endParaRPr lang="en-US" dirty="0"/>
          </a:p>
        </p:txBody>
      </p:sp>
      <p:sp>
        <p:nvSpPr>
          <p:cNvPr id="8" name="Text Placeholder 7"/>
          <p:cNvSpPr>
            <a:spLocks noGrp="1"/>
          </p:cNvSpPr>
          <p:nvPr>
            <p:ph type="body" sz="quarter" idx="10"/>
          </p:nvPr>
        </p:nvSpPr>
        <p:spPr/>
        <p:txBody>
          <a:bodyPr/>
          <a:lstStyle/>
          <a:p>
            <a:r>
              <a:rPr lang="en-US" sz="2000" dirty="0" smtClean="0"/>
              <a:t>Now swipe right to left to see your session summary reports!</a:t>
            </a:r>
          </a:p>
          <a:p>
            <a:r>
              <a:rPr lang="en-US" sz="2000" dirty="0" smtClean="0"/>
              <a:t>The first screen is your “TBD” screen and shows how your health from this session compares to your previous sessions. If you are above your reference line you ready to take on the world! If you are below your reference line then you are having a low energy day. You need a few sessions for this to make sense!</a:t>
            </a:r>
          </a:p>
        </p:txBody>
      </p:sp>
      <p:sp>
        <p:nvSpPr>
          <p:cNvPr id="5" name="Footer Placeholder 4"/>
          <p:cNvSpPr>
            <a:spLocks noGrp="1"/>
          </p:cNvSpPr>
          <p:nvPr>
            <p:ph type="ftr" sz="quarter" idx="3"/>
          </p:nvPr>
        </p:nvSpPr>
        <p:spPr/>
        <p:txBody>
          <a:bodyPr/>
          <a:lstStyle/>
          <a:p>
            <a:r>
              <a:rPr lang="en-US" dirty="0" smtClean="0"/>
              <a:t>SweetWater Health LLC                                                                                       Confidential</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373" y="3623094"/>
            <a:ext cx="1722408" cy="2583612"/>
          </a:xfrm>
          <a:prstGeom prst="rect">
            <a:avLst/>
          </a:prstGeom>
        </p:spPr>
      </p:pic>
    </p:spTree>
    <p:extLst>
      <p:ext uri="{BB962C8B-B14F-4D97-AF65-F5344CB8AC3E}">
        <p14:creationId xmlns:p14="http://schemas.microsoft.com/office/powerpoint/2010/main" val="295880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17FA782-7991-6140-A660-3672917CDA24}" type="slidenum">
              <a:rPr lang="en-US" smtClean="0"/>
              <a:pPr/>
              <a:t>14</a:t>
            </a:fld>
            <a:endParaRPr lang="en-US" dirty="0"/>
          </a:p>
        </p:txBody>
      </p:sp>
      <p:sp>
        <p:nvSpPr>
          <p:cNvPr id="3" name="Title 2"/>
          <p:cNvSpPr>
            <a:spLocks noGrp="1"/>
          </p:cNvSpPr>
          <p:nvPr>
            <p:ph type="title"/>
          </p:nvPr>
        </p:nvSpPr>
        <p:spPr/>
        <p:txBody>
          <a:bodyPr/>
          <a:lstStyle/>
          <a:p>
            <a:r>
              <a:rPr lang="en-US" dirty="0" smtClean="0"/>
              <a:t>Willpower Recommendations</a:t>
            </a:r>
            <a:endParaRPr lang="en-US" dirty="0"/>
          </a:p>
        </p:txBody>
      </p:sp>
      <p:sp>
        <p:nvSpPr>
          <p:cNvPr id="4" name="Text Placeholder 3"/>
          <p:cNvSpPr>
            <a:spLocks noGrp="1"/>
          </p:cNvSpPr>
          <p:nvPr>
            <p:ph type="body" sz="quarter" idx="10"/>
          </p:nvPr>
        </p:nvSpPr>
        <p:spPr/>
        <p:txBody>
          <a:bodyPr/>
          <a:lstStyle/>
          <a:p>
            <a:r>
              <a:rPr lang="en-US" sz="2000" dirty="0" smtClean="0"/>
              <a:t>Below reference line 1 day </a:t>
            </a:r>
          </a:p>
          <a:p>
            <a:pPr lvl="1"/>
            <a:r>
              <a:rPr lang="en-US" sz="1600" dirty="0" smtClean="0"/>
              <a:t>Your will power has fallen. Stick to your goals though lay low, avoid stressful situations if possible. Do some deep breathing or meditation today and avoid confrontational people. </a:t>
            </a:r>
          </a:p>
          <a:p>
            <a:r>
              <a:rPr lang="en-US" sz="2000" dirty="0"/>
              <a:t>Below reference line </a:t>
            </a:r>
            <a:r>
              <a:rPr lang="en-US" sz="2000" dirty="0" smtClean="0"/>
              <a:t>2 or more days </a:t>
            </a:r>
            <a:endParaRPr lang="en-US" sz="2000" dirty="0"/>
          </a:p>
          <a:p>
            <a:pPr lvl="1"/>
            <a:r>
              <a:rPr lang="en-US" sz="1600" dirty="0"/>
              <a:t>Your will power has </a:t>
            </a:r>
            <a:r>
              <a:rPr lang="en-US" sz="1600" dirty="0" smtClean="0"/>
              <a:t>not recovered. Stick to just one of your goals today and if possible do busy work today and take a nap or do a short meditation at lunch. Avoid stressful situations at all costs.</a:t>
            </a:r>
            <a:endParaRPr lang="en-US" sz="1600" dirty="0"/>
          </a:p>
          <a:p>
            <a:r>
              <a:rPr lang="en-US" sz="2000" dirty="0" smtClean="0"/>
              <a:t>Above your reference line </a:t>
            </a:r>
            <a:endParaRPr lang="en-US" sz="2000" dirty="0"/>
          </a:p>
          <a:p>
            <a:pPr lvl="1"/>
            <a:r>
              <a:rPr lang="en-US" sz="1600" dirty="0"/>
              <a:t>Your will power </a:t>
            </a:r>
            <a:r>
              <a:rPr lang="en-US" sz="1600" dirty="0" smtClean="0"/>
              <a:t>is great today! </a:t>
            </a:r>
            <a:r>
              <a:rPr lang="en-US" sz="1600" dirty="0"/>
              <a:t>Stick to </a:t>
            </a:r>
            <a:r>
              <a:rPr lang="en-US" sz="1600" dirty="0" smtClean="0"/>
              <a:t>all of your goals! This is also an excellent day for creative work and working with others. As usual though focus on desired behavior patterns and hang with positive people.</a:t>
            </a:r>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spTree>
    <p:extLst>
      <p:ext uri="{BB962C8B-B14F-4D97-AF65-F5344CB8AC3E}">
        <p14:creationId xmlns:p14="http://schemas.microsoft.com/office/powerpoint/2010/main" val="3403152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913474-BBF9-2741-9231-9E9321D8D2B3}" type="slidenum">
              <a:rPr lang="en-US" smtClean="0"/>
              <a:pPr/>
              <a:t>15</a:t>
            </a:fld>
            <a:endParaRPr lang="en-US" dirty="0"/>
          </a:p>
        </p:txBody>
      </p:sp>
      <p:sp>
        <p:nvSpPr>
          <p:cNvPr id="7" name="Title 6"/>
          <p:cNvSpPr>
            <a:spLocks noGrp="1"/>
          </p:cNvSpPr>
          <p:nvPr>
            <p:ph type="title"/>
          </p:nvPr>
        </p:nvSpPr>
        <p:spPr/>
        <p:txBody>
          <a:bodyPr/>
          <a:lstStyle/>
          <a:p>
            <a:r>
              <a:rPr lang="en-US" dirty="0"/>
              <a:t>Session Summary Reports</a:t>
            </a:r>
          </a:p>
        </p:txBody>
      </p:sp>
      <p:sp>
        <p:nvSpPr>
          <p:cNvPr id="8" name="Text Placeholder 7"/>
          <p:cNvSpPr>
            <a:spLocks noGrp="1"/>
          </p:cNvSpPr>
          <p:nvPr>
            <p:ph type="body" sz="quarter" idx="10"/>
          </p:nvPr>
        </p:nvSpPr>
        <p:spPr/>
        <p:txBody>
          <a:bodyPr/>
          <a:lstStyle/>
          <a:p>
            <a:r>
              <a:rPr lang="en-US" sz="2000" dirty="0" smtClean="0"/>
              <a:t>Swipe again to see your Balance of Power chart. This chart shows your power and the balance of that power.</a:t>
            </a:r>
          </a:p>
          <a:p>
            <a:r>
              <a:rPr lang="en-US" sz="2000" dirty="0" smtClean="0"/>
              <a:t>Your power is an indication of your overall energy and ability to adapt to daily events and recover from adversity. You could say it measures the volume of your life force.</a:t>
            </a:r>
          </a:p>
          <a:p>
            <a:r>
              <a:rPr lang="en-US" sz="2000" dirty="0" smtClean="0"/>
              <a:t>Your balance tells you if you are on the relaxed or stressed side of life.</a:t>
            </a:r>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pic>
        <p:nvPicPr>
          <p:cNvPr id="8194" name="Picture 2" descr="C:\Users\Ronda\Desktop\IMG_375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468" y="3643087"/>
            <a:ext cx="1466764" cy="26088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hart 9"/>
          <p:cNvGraphicFramePr>
            <a:graphicFrameLocks/>
          </p:cNvGraphicFramePr>
          <p:nvPr>
            <p:extLst>
              <p:ext uri="{D42A27DB-BD31-4B8C-83A1-F6EECF244321}">
                <p14:modId xmlns:p14="http://schemas.microsoft.com/office/powerpoint/2010/main" val="1807943843"/>
              </p:ext>
            </p:extLst>
          </p:nvPr>
        </p:nvGraphicFramePr>
        <p:xfrm>
          <a:off x="2790555" y="3502327"/>
          <a:ext cx="5913497" cy="29937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0908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17FA782-7991-6140-A660-3672917CDA24}" type="slidenum">
              <a:rPr lang="en-US" smtClean="0"/>
              <a:pPr/>
              <a:t>16</a:t>
            </a:fld>
            <a:endParaRPr lang="en-US" dirty="0"/>
          </a:p>
        </p:txBody>
      </p:sp>
      <p:sp>
        <p:nvSpPr>
          <p:cNvPr id="3" name="Title 2"/>
          <p:cNvSpPr>
            <a:spLocks noGrp="1"/>
          </p:cNvSpPr>
          <p:nvPr>
            <p:ph type="title"/>
          </p:nvPr>
        </p:nvSpPr>
        <p:spPr/>
        <p:txBody>
          <a:bodyPr/>
          <a:lstStyle/>
          <a:p>
            <a:r>
              <a:rPr lang="en-US" dirty="0" smtClean="0"/>
              <a:t>Power and Relaxed Recommendations</a:t>
            </a:r>
            <a:endParaRPr lang="en-US" dirty="0"/>
          </a:p>
        </p:txBody>
      </p:sp>
      <p:sp>
        <p:nvSpPr>
          <p:cNvPr id="4" name="Text Placeholder 3"/>
          <p:cNvSpPr>
            <a:spLocks noGrp="1"/>
          </p:cNvSpPr>
          <p:nvPr>
            <p:ph type="body" sz="quarter" idx="10"/>
          </p:nvPr>
        </p:nvSpPr>
        <p:spPr/>
        <p:txBody>
          <a:bodyPr/>
          <a:lstStyle/>
          <a:p>
            <a:r>
              <a:rPr lang="en-US" sz="2000" dirty="0" smtClean="0"/>
              <a:t>Your powered up today in a mellow sort of way. This could be a great day get some rigorous exercise or tackle that project you have been putting off.</a:t>
            </a:r>
          </a:p>
          <a:p>
            <a:r>
              <a:rPr lang="en-US" sz="2000" dirty="0" smtClean="0"/>
              <a:t>Congratulations! You are physically powered up with low “Fight or Flight” response! This means you can think clearly make careful decisions and have some level of immunity to stressful situations. So go do the things that otherwise might cause you stress.</a:t>
            </a:r>
          </a:p>
          <a:p>
            <a:r>
              <a:rPr lang="en-US" sz="2000" dirty="0" smtClean="0"/>
              <a:t>Today your nervous system is in great shape and your “rest and digest” branch is dominant. Strive to maintain this state today. Remember, “nerves that fire together wire together” and returning to this state regularly can literally rewire you to withstand stress.</a:t>
            </a:r>
          </a:p>
          <a:p>
            <a:r>
              <a:rPr lang="en-US" sz="2000" dirty="0" smtClean="0"/>
              <a:t>You are powerful! Your parasympathetic nervous system is dominating which means your brain is online! This could be a great day for focused and creative work in addition to enjoyable exercise!</a:t>
            </a:r>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spTree>
    <p:extLst>
      <p:ext uri="{BB962C8B-B14F-4D97-AF65-F5344CB8AC3E}">
        <p14:creationId xmlns:p14="http://schemas.microsoft.com/office/powerpoint/2010/main" val="4078752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17FA782-7991-6140-A660-3672917CDA24}" type="slidenum">
              <a:rPr lang="en-US" smtClean="0"/>
              <a:pPr/>
              <a:t>17</a:t>
            </a:fld>
            <a:endParaRPr lang="en-US" dirty="0"/>
          </a:p>
        </p:txBody>
      </p:sp>
      <p:sp>
        <p:nvSpPr>
          <p:cNvPr id="3" name="Title 2"/>
          <p:cNvSpPr>
            <a:spLocks noGrp="1"/>
          </p:cNvSpPr>
          <p:nvPr>
            <p:ph type="title"/>
          </p:nvPr>
        </p:nvSpPr>
        <p:spPr/>
        <p:txBody>
          <a:bodyPr/>
          <a:lstStyle/>
          <a:p>
            <a:r>
              <a:rPr lang="en-US" dirty="0" smtClean="0"/>
              <a:t>Power and Balance Recommendations</a:t>
            </a:r>
            <a:endParaRPr lang="en-US" dirty="0"/>
          </a:p>
        </p:txBody>
      </p:sp>
      <p:sp>
        <p:nvSpPr>
          <p:cNvPr id="4" name="Text Placeholder 3"/>
          <p:cNvSpPr>
            <a:spLocks noGrp="1"/>
          </p:cNvSpPr>
          <p:nvPr>
            <p:ph type="body" sz="quarter" idx="10"/>
          </p:nvPr>
        </p:nvSpPr>
        <p:spPr/>
        <p:txBody>
          <a:bodyPr/>
          <a:lstStyle/>
          <a:p>
            <a:r>
              <a:rPr lang="en-US" sz="2000" dirty="0" smtClean="0"/>
              <a:t>Your powered up today and very balanced. Your “Fight or Flight” and “Rest and Digest” responses are in equilibrium. This is a great day to go about your usual routine with mindfulness and regular deep breathing to maintain this excellent state.</a:t>
            </a:r>
          </a:p>
          <a:p>
            <a:r>
              <a:rPr lang="en-US" sz="2000" dirty="0" smtClean="0"/>
              <a:t>Congratulations! You are physically powered up with la balanced nervous system. This means you can think clearly make careful decisions and have some “</a:t>
            </a:r>
            <a:r>
              <a:rPr lang="en-US" sz="2000" dirty="0" err="1" smtClean="0"/>
              <a:t>Umph</a:t>
            </a:r>
            <a:r>
              <a:rPr lang="en-US" sz="2000" dirty="0" smtClean="0"/>
              <a:t>” to handle whatever the day brings. Get some exercise today and eat only organic whole foods today to try to maintain the excellent state.</a:t>
            </a:r>
          </a:p>
          <a:p>
            <a:r>
              <a:rPr lang="en-US" sz="2000" dirty="0" smtClean="0"/>
              <a:t>Today your nervous system is in great shape and your “rest and digest” branch is balanced with your “Fight or Flight”. Strive to maintain this state today. Don’t let things get to you and take deep breaths if they do. Choose calm happy people and even sneak in a 10 minute meditation.</a:t>
            </a:r>
          </a:p>
          <a:p>
            <a:r>
              <a:rPr lang="en-US" sz="2000" dirty="0" smtClean="0"/>
              <a:t>You are powerful! Your nervous system is </a:t>
            </a:r>
            <a:r>
              <a:rPr lang="en-US" sz="2000" dirty="0" err="1" smtClean="0"/>
              <a:t>rockin</a:t>
            </a:r>
            <a:r>
              <a:rPr lang="en-US" sz="2000" dirty="0" smtClean="0"/>
              <a:t>’ which means your brain is online and you are particularly resilient! This could be a good day to have that difficult conversation or do a few chores you have been putting off.</a:t>
            </a:r>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spTree>
    <p:extLst>
      <p:ext uri="{BB962C8B-B14F-4D97-AF65-F5344CB8AC3E}">
        <p14:creationId xmlns:p14="http://schemas.microsoft.com/office/powerpoint/2010/main" val="766815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17FA782-7991-6140-A660-3672917CDA24}" type="slidenum">
              <a:rPr lang="en-US" smtClean="0"/>
              <a:pPr/>
              <a:t>18</a:t>
            </a:fld>
            <a:endParaRPr lang="en-US" dirty="0"/>
          </a:p>
        </p:txBody>
      </p:sp>
      <p:sp>
        <p:nvSpPr>
          <p:cNvPr id="3" name="Title 2"/>
          <p:cNvSpPr>
            <a:spLocks noGrp="1"/>
          </p:cNvSpPr>
          <p:nvPr>
            <p:ph type="title"/>
          </p:nvPr>
        </p:nvSpPr>
        <p:spPr/>
        <p:txBody>
          <a:bodyPr/>
          <a:lstStyle/>
          <a:p>
            <a:r>
              <a:rPr lang="en-US" dirty="0" smtClean="0"/>
              <a:t>Ready for Action Recommendations</a:t>
            </a:r>
            <a:endParaRPr lang="en-US" dirty="0"/>
          </a:p>
        </p:txBody>
      </p:sp>
      <p:sp>
        <p:nvSpPr>
          <p:cNvPr id="4" name="Text Placeholder 3"/>
          <p:cNvSpPr>
            <a:spLocks noGrp="1"/>
          </p:cNvSpPr>
          <p:nvPr>
            <p:ph type="body" sz="quarter" idx="10"/>
          </p:nvPr>
        </p:nvSpPr>
        <p:spPr/>
        <p:txBody>
          <a:bodyPr/>
          <a:lstStyle/>
          <a:p>
            <a:r>
              <a:rPr lang="en-US" sz="2000" dirty="0" smtClean="0"/>
              <a:t>Your powered up today and “Fight or Flight” response is dominant. This could be a great day or a stressful day, depending on how you chooses use this powerful condition. Be extra mindful in traffic, with difficult people and other situations that can tip you toward stress.</a:t>
            </a:r>
          </a:p>
          <a:p>
            <a:r>
              <a:rPr lang="en-US" sz="2000" dirty="0" smtClean="0"/>
              <a:t>This combination of high power and Fight or Flight could mean a day of good stress known as “Eustress”. This means you are enthusiastic and ready to take on the world. Start your day with a Eustress mentality, get stuff done then come home and get to bed early. What a great day!</a:t>
            </a:r>
          </a:p>
          <a:p>
            <a:r>
              <a:rPr lang="en-US" sz="2000" dirty="0" smtClean="0"/>
              <a:t>You are healthy, powerful and wise! On this high power Fight or Flight day focus on enthusiasm not frustration. Can do instead of can’t do. Acceptance verses Resistance. Use this power to create a great day!</a:t>
            </a:r>
          </a:p>
          <a:p>
            <a:r>
              <a:rPr lang="en-US" sz="2000" dirty="0" smtClean="0"/>
              <a:t>You are powerful! Your nervous system is “on fire” so harness this energy wisely. If you start to feel stress, get out and exercise then treat yourself to an organic healthy meal. If you feel great, be sure to move slowly and efficiently not hurried and hastily. Stay in the good “Eustress” zone!</a:t>
            </a:r>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spTree>
    <p:extLst>
      <p:ext uri="{BB962C8B-B14F-4D97-AF65-F5344CB8AC3E}">
        <p14:creationId xmlns:p14="http://schemas.microsoft.com/office/powerpoint/2010/main" val="2416036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17FA782-7991-6140-A660-3672917CDA24}" type="slidenum">
              <a:rPr lang="en-US" smtClean="0"/>
              <a:pPr/>
              <a:t>19</a:t>
            </a:fld>
            <a:endParaRPr lang="en-US" dirty="0"/>
          </a:p>
        </p:txBody>
      </p:sp>
      <p:sp>
        <p:nvSpPr>
          <p:cNvPr id="3" name="Title 2"/>
          <p:cNvSpPr>
            <a:spLocks noGrp="1"/>
          </p:cNvSpPr>
          <p:nvPr>
            <p:ph type="title"/>
          </p:nvPr>
        </p:nvSpPr>
        <p:spPr/>
        <p:txBody>
          <a:bodyPr/>
          <a:lstStyle/>
          <a:p>
            <a:r>
              <a:rPr lang="en-US" dirty="0" smtClean="0"/>
              <a:t>Relaxed and Chilled Recommendations</a:t>
            </a:r>
            <a:endParaRPr lang="en-US" dirty="0"/>
          </a:p>
        </p:txBody>
      </p:sp>
      <p:sp>
        <p:nvSpPr>
          <p:cNvPr id="4" name="Text Placeholder 3"/>
          <p:cNvSpPr>
            <a:spLocks noGrp="1"/>
          </p:cNvSpPr>
          <p:nvPr>
            <p:ph type="body" sz="quarter" idx="10"/>
          </p:nvPr>
        </p:nvSpPr>
        <p:spPr/>
        <p:txBody>
          <a:bodyPr/>
          <a:lstStyle/>
          <a:p>
            <a:r>
              <a:rPr lang="en-US" sz="2000" dirty="0" smtClean="0"/>
              <a:t>You are in good condition! Your power is good and your “Rest and Digest” is dominant which means you are more likely to think clear and make good decisions. This is a great day for working with others and hashing out ideas. Try to get some exercise! Bring a friend and have fun with it!</a:t>
            </a:r>
          </a:p>
          <a:p>
            <a:r>
              <a:rPr lang="en-US" sz="2000" dirty="0" smtClean="0"/>
              <a:t>You are ready to receive all that life has to offer! Your relaxed and chilled state today is excellent for contemplation and meditation. Spend a few moments write down you goals for the day or week then feel the excitement of having completed them.</a:t>
            </a:r>
          </a:p>
          <a:p>
            <a:r>
              <a:rPr lang="en-US" sz="2000" dirty="0" smtClean="0"/>
              <a:t>Today you are in an excellent relaxed state. Your power is good and so this is a great day notice the daily hassles that often stress you out. Consider whether these hassles are worth health problems? Probably not.</a:t>
            </a:r>
          </a:p>
          <a:p>
            <a:r>
              <a:rPr lang="en-US" sz="2000" dirty="0" smtClean="0"/>
              <a:t>You are in a perfect power and relaxed zone today for paying attention to your inner state. Since you are relaxed, notice if you get butterflies in your stomach or feel anger and frustration try to creep in. Simply notice today.</a:t>
            </a:r>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spTree>
    <p:extLst>
      <p:ext uri="{BB962C8B-B14F-4D97-AF65-F5344CB8AC3E}">
        <p14:creationId xmlns:p14="http://schemas.microsoft.com/office/powerpoint/2010/main" val="2028337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913474-BBF9-2741-9231-9E9321D8D2B3}" type="slidenum">
              <a:rPr lang="en-US" smtClean="0"/>
              <a:pPr/>
              <a:t>2</a:t>
            </a:fld>
            <a:endParaRPr lang="en-US" dirty="0"/>
          </a:p>
        </p:txBody>
      </p:sp>
      <p:sp>
        <p:nvSpPr>
          <p:cNvPr id="7" name="Title 6"/>
          <p:cNvSpPr>
            <a:spLocks noGrp="1"/>
          </p:cNvSpPr>
          <p:nvPr>
            <p:ph type="title"/>
          </p:nvPr>
        </p:nvSpPr>
        <p:spPr/>
        <p:txBody>
          <a:bodyPr/>
          <a:lstStyle/>
          <a:p>
            <a:r>
              <a:rPr lang="en-US" dirty="0" smtClean="0">
                <a:effectLst/>
              </a:rPr>
              <a:t>Welcome!</a:t>
            </a:r>
            <a:endParaRPr lang="en-US" dirty="0"/>
          </a:p>
        </p:txBody>
      </p:sp>
      <p:sp>
        <p:nvSpPr>
          <p:cNvPr id="8" name="Text Placeholder 7"/>
          <p:cNvSpPr>
            <a:spLocks noGrp="1"/>
          </p:cNvSpPr>
          <p:nvPr>
            <p:ph type="body" sz="quarter" idx="10"/>
          </p:nvPr>
        </p:nvSpPr>
        <p:spPr/>
        <p:txBody>
          <a:bodyPr/>
          <a:lstStyle/>
          <a:p>
            <a:r>
              <a:rPr lang="en-US" sz="1800" dirty="0" err="1" smtClean="0"/>
              <a:t>SweetBeatHealth</a:t>
            </a:r>
            <a:r>
              <a:rPr lang="en-US" sz="1800" dirty="0" smtClean="0"/>
              <a:t> provides you with an accurate assessment of your overall health and resilience. Our clinical grade algorithms measure Heart Rate Variability (HRV) and provide you with intuitive and easy to understand health status. </a:t>
            </a:r>
          </a:p>
          <a:p>
            <a:r>
              <a:rPr lang="en-US" sz="1800" dirty="0" smtClean="0"/>
              <a:t>When tracking your health, we recommend doing regular sessions – daily, weekly or monthly depending upon your goals. </a:t>
            </a:r>
          </a:p>
          <a:p>
            <a:r>
              <a:rPr lang="en-US" sz="1800" dirty="0" smtClean="0"/>
              <a:t>If you are trying to create new habits, we recommend a daily reading so that you will know your willpower reserve for the day and can plan accordingly. Research shows that HRV is correlated with willpower. So stay on track by understanding </a:t>
            </a:r>
            <a:r>
              <a:rPr lang="en-US" sz="1800" dirty="0">
                <a:hlinkClick r:id="rId2"/>
              </a:rPr>
              <a:t>W</a:t>
            </a:r>
            <a:r>
              <a:rPr lang="en-US" sz="1800" dirty="0" smtClean="0">
                <a:hlinkClick r:id="rId2"/>
              </a:rPr>
              <a:t>illpower and HRV</a:t>
            </a:r>
            <a:r>
              <a:rPr lang="en-US" sz="1800" dirty="0" smtClean="0"/>
              <a:t>.</a:t>
            </a:r>
          </a:p>
          <a:p>
            <a:r>
              <a:rPr lang="en-US" sz="1800" dirty="0" smtClean="0"/>
              <a:t>If you are keeping an eye on your overall health, do a session once a week or once a month! What is important is to chose a schedule that you can stick to! </a:t>
            </a:r>
          </a:p>
          <a:p>
            <a:r>
              <a:rPr lang="en-US" sz="1800" dirty="0" smtClean="0"/>
              <a:t>Since HRV has a natural 24 hour variation, try to do you sessions at the same time of the day. Otherwise you will comparing apples to oranges. We recommend first thing in the morning before you eat or have coffee/tea.</a:t>
            </a:r>
          </a:p>
        </p:txBody>
      </p:sp>
      <p:sp>
        <p:nvSpPr>
          <p:cNvPr id="5" name="Footer Placeholder 4"/>
          <p:cNvSpPr>
            <a:spLocks noGrp="1"/>
          </p:cNvSpPr>
          <p:nvPr>
            <p:ph type="ftr" sz="quarter" idx="3"/>
          </p:nvPr>
        </p:nvSpPr>
        <p:spPr/>
        <p:txBody>
          <a:bodyPr/>
          <a:lstStyle/>
          <a:p>
            <a:r>
              <a:rPr lang="en-US" dirty="0" smtClean="0"/>
              <a:t>SweetWater Health LLC                                                                                       Confidential</a:t>
            </a:r>
            <a:endParaRPr lang="en-US" dirty="0"/>
          </a:p>
        </p:txBody>
      </p:sp>
    </p:spTree>
    <p:extLst>
      <p:ext uri="{BB962C8B-B14F-4D97-AF65-F5344CB8AC3E}">
        <p14:creationId xmlns:p14="http://schemas.microsoft.com/office/powerpoint/2010/main" val="3524591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17FA782-7991-6140-A660-3672917CDA24}" type="slidenum">
              <a:rPr lang="en-US" smtClean="0"/>
              <a:pPr/>
              <a:t>20</a:t>
            </a:fld>
            <a:endParaRPr lang="en-US" dirty="0"/>
          </a:p>
        </p:txBody>
      </p:sp>
      <p:sp>
        <p:nvSpPr>
          <p:cNvPr id="3" name="Title 2"/>
          <p:cNvSpPr>
            <a:spLocks noGrp="1"/>
          </p:cNvSpPr>
          <p:nvPr>
            <p:ph type="title"/>
          </p:nvPr>
        </p:nvSpPr>
        <p:spPr/>
        <p:txBody>
          <a:bodyPr/>
          <a:lstStyle/>
          <a:p>
            <a:r>
              <a:rPr lang="en-US" dirty="0" smtClean="0"/>
              <a:t>Good to Go Recommendations</a:t>
            </a:r>
            <a:endParaRPr lang="en-US" dirty="0"/>
          </a:p>
        </p:txBody>
      </p:sp>
      <p:sp>
        <p:nvSpPr>
          <p:cNvPr id="4" name="Text Placeholder 3"/>
          <p:cNvSpPr>
            <a:spLocks noGrp="1"/>
          </p:cNvSpPr>
          <p:nvPr>
            <p:ph type="body" sz="quarter" idx="10"/>
          </p:nvPr>
        </p:nvSpPr>
        <p:spPr/>
        <p:txBody>
          <a:bodyPr/>
          <a:lstStyle/>
          <a:p>
            <a:r>
              <a:rPr lang="en-US" sz="2000" dirty="0" smtClean="0"/>
              <a:t>You are good to go! Your power is good and your nervous system is balanced. This is where most healthy people your age land so rejoice and have gratitude for your health and balance.</a:t>
            </a:r>
          </a:p>
          <a:p>
            <a:r>
              <a:rPr lang="en-US" sz="2000" dirty="0" smtClean="0"/>
              <a:t>Your power is balanced today! Take a look in the mirror and thank yourself for taking care of your mind and body. Go about your day with gratitude for this most excellent health that you possess.</a:t>
            </a:r>
          </a:p>
          <a:p>
            <a:r>
              <a:rPr lang="en-US" sz="2000" dirty="0" smtClean="0"/>
              <a:t>You deserve to be this balanced! Your power levels are great and the combination sets the stage for a day of variety while staying calm and yet ready for action! Get some exercise today and have a healthy organic meal.</a:t>
            </a:r>
          </a:p>
          <a:p>
            <a:r>
              <a:rPr lang="en-US" sz="2000" dirty="0" smtClean="0"/>
              <a:t>Keep up the good work! Your power and balance are right where they should be for your age and gender! This is a great do for tasks that require calm and yet may require “turning on a dime”. This is a great day for meetings and planning with others.</a:t>
            </a:r>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spTree>
    <p:extLst>
      <p:ext uri="{BB962C8B-B14F-4D97-AF65-F5344CB8AC3E}">
        <p14:creationId xmlns:p14="http://schemas.microsoft.com/office/powerpoint/2010/main" val="260007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17FA782-7991-6140-A660-3672917CDA24}" type="slidenum">
              <a:rPr lang="en-US" smtClean="0"/>
              <a:pPr/>
              <a:t>21</a:t>
            </a:fld>
            <a:endParaRPr lang="en-US" dirty="0"/>
          </a:p>
        </p:txBody>
      </p:sp>
      <p:sp>
        <p:nvSpPr>
          <p:cNvPr id="3" name="Title 2"/>
          <p:cNvSpPr>
            <a:spLocks noGrp="1"/>
          </p:cNvSpPr>
          <p:nvPr>
            <p:ph type="title"/>
          </p:nvPr>
        </p:nvSpPr>
        <p:spPr/>
        <p:txBody>
          <a:bodyPr/>
          <a:lstStyle/>
          <a:p>
            <a:r>
              <a:rPr lang="en-US" dirty="0" smtClean="0"/>
              <a:t>Mild Stress Recommendations</a:t>
            </a:r>
            <a:endParaRPr lang="en-US" dirty="0"/>
          </a:p>
        </p:txBody>
      </p:sp>
      <p:sp>
        <p:nvSpPr>
          <p:cNvPr id="4" name="Text Placeholder 3"/>
          <p:cNvSpPr>
            <a:spLocks noGrp="1"/>
          </p:cNvSpPr>
          <p:nvPr>
            <p:ph type="body" sz="quarter" idx="10"/>
          </p:nvPr>
        </p:nvSpPr>
        <p:spPr/>
        <p:txBody>
          <a:bodyPr/>
          <a:lstStyle/>
          <a:p>
            <a:r>
              <a:rPr lang="en-US" sz="2000" dirty="0" smtClean="0"/>
              <a:t>Your power is good and you are showing signs of stress. Use </a:t>
            </a:r>
            <a:r>
              <a:rPr lang="en-US" sz="2000" dirty="0" err="1" smtClean="0"/>
              <a:t>SweetBeat</a:t>
            </a:r>
            <a:r>
              <a:rPr lang="en-US" sz="2000" dirty="0" smtClean="0"/>
              <a:t> session tags to help track events, emotions or physical symptoms that you can correlate with stress. Take a deep breath today rather than over react.</a:t>
            </a:r>
          </a:p>
          <a:p>
            <a:r>
              <a:rPr lang="en-US" sz="2000" dirty="0" smtClean="0"/>
              <a:t>You are healthy and strong though have dominant Fight or Flight response today. Today is a good day to notice your triggers. Keeping a diary can help you identify repeating triggers for stress so that you can change them. </a:t>
            </a:r>
          </a:p>
          <a:p>
            <a:r>
              <a:rPr lang="en-US" sz="2000" dirty="0" smtClean="0"/>
              <a:t>Your power is good and your stress response is elevated today. Stress is often contributed to by the media and news. Take a break and turn of the news for a week or two. If it is important you will hear about it.</a:t>
            </a:r>
          </a:p>
          <a:p>
            <a:r>
              <a:rPr lang="en-US" sz="2000" dirty="0" smtClean="0"/>
              <a:t>Thank goodness for your health and take care today as you are showing signs of stress. Instead of “flipping your lid” take a time out. Stress allows the reptilian “reaction” brain to dominate the higher “reasoning” brain. So decide now to stay cool.</a:t>
            </a:r>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spTree>
    <p:extLst>
      <p:ext uri="{BB962C8B-B14F-4D97-AF65-F5344CB8AC3E}">
        <p14:creationId xmlns:p14="http://schemas.microsoft.com/office/powerpoint/2010/main" val="902302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17FA782-7991-6140-A660-3672917CDA24}" type="slidenum">
              <a:rPr lang="en-US" smtClean="0"/>
              <a:pPr/>
              <a:t>22</a:t>
            </a:fld>
            <a:endParaRPr lang="en-US" dirty="0"/>
          </a:p>
        </p:txBody>
      </p:sp>
      <p:sp>
        <p:nvSpPr>
          <p:cNvPr id="3" name="Title 2"/>
          <p:cNvSpPr>
            <a:spLocks noGrp="1"/>
          </p:cNvSpPr>
          <p:nvPr>
            <p:ph type="title"/>
          </p:nvPr>
        </p:nvSpPr>
        <p:spPr/>
        <p:txBody>
          <a:bodyPr/>
          <a:lstStyle/>
          <a:p>
            <a:r>
              <a:rPr lang="en-US" dirty="0" smtClean="0"/>
              <a:t>Low Power Recommendations</a:t>
            </a:r>
            <a:endParaRPr lang="en-US" dirty="0"/>
          </a:p>
        </p:txBody>
      </p:sp>
      <p:sp>
        <p:nvSpPr>
          <p:cNvPr id="4" name="Text Placeholder 3"/>
          <p:cNvSpPr>
            <a:spLocks noGrp="1"/>
          </p:cNvSpPr>
          <p:nvPr>
            <p:ph type="body" sz="quarter" idx="10"/>
          </p:nvPr>
        </p:nvSpPr>
        <p:spPr/>
        <p:txBody>
          <a:bodyPr/>
          <a:lstStyle/>
          <a:p>
            <a:r>
              <a:rPr lang="en-US" sz="2000" dirty="0" smtClean="0"/>
              <a:t>You may feel tired today. Consider how well you slept last night and how well you have been sleeping in general. Take a nap today and learn about “sleep hygiene” to get regular quality sleep.</a:t>
            </a:r>
          </a:p>
          <a:p>
            <a:r>
              <a:rPr lang="en-US" sz="2000" dirty="0" smtClean="0"/>
              <a:t>Your nervous system is in low energy mode. Emotional stressors can wreak havoc on our mental and physical states. Be around positive people today, avoid the media and take a nap if possible.</a:t>
            </a:r>
          </a:p>
          <a:p>
            <a:r>
              <a:rPr lang="en-US" sz="2000" dirty="0" smtClean="0"/>
              <a:t>Over activity can lead to physical burnout. Are you trying to do too much? Working out hard everyday? Take today off and spend relaxing time with yourself meditating or deep breathing. Take a walk in the park.</a:t>
            </a:r>
          </a:p>
          <a:p>
            <a:r>
              <a:rPr lang="en-US" sz="2000" dirty="0" smtClean="0"/>
              <a:t>Nutrition can play a key role in feeling low. This includes skipping meals, craving sugar and carbs and making poor food choices that contribute to feeling low. Try eating organic whole foods and no processed foods for the next week and see how you feel.</a:t>
            </a:r>
          </a:p>
          <a:p>
            <a:r>
              <a:rPr lang="en-US" sz="2000" dirty="0" smtClean="0"/>
              <a:t>Alcohol, even a little, can disrupt sleep and depress the nervous system. If you drink most nights try substituting herbal tea a few nights a week and see how that effects your sleep and morning energy.</a:t>
            </a:r>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spTree>
    <p:extLst>
      <p:ext uri="{BB962C8B-B14F-4D97-AF65-F5344CB8AC3E}">
        <p14:creationId xmlns:p14="http://schemas.microsoft.com/office/powerpoint/2010/main" val="1288210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17FA782-7991-6140-A660-3672917CDA24}" type="slidenum">
              <a:rPr lang="en-US" smtClean="0"/>
              <a:pPr/>
              <a:t>23</a:t>
            </a:fld>
            <a:endParaRPr lang="en-US" dirty="0"/>
          </a:p>
        </p:txBody>
      </p:sp>
      <p:sp>
        <p:nvSpPr>
          <p:cNvPr id="3" name="Title 2"/>
          <p:cNvSpPr>
            <a:spLocks noGrp="1"/>
          </p:cNvSpPr>
          <p:nvPr>
            <p:ph type="title"/>
          </p:nvPr>
        </p:nvSpPr>
        <p:spPr/>
        <p:txBody>
          <a:bodyPr/>
          <a:lstStyle/>
          <a:p>
            <a:r>
              <a:rPr lang="en-US" dirty="0" smtClean="0"/>
              <a:t>Low Energy Recommendations</a:t>
            </a:r>
            <a:endParaRPr lang="en-US" dirty="0"/>
          </a:p>
        </p:txBody>
      </p:sp>
      <p:sp>
        <p:nvSpPr>
          <p:cNvPr id="4" name="Text Placeholder 3"/>
          <p:cNvSpPr>
            <a:spLocks noGrp="1"/>
          </p:cNvSpPr>
          <p:nvPr>
            <p:ph type="body" sz="quarter" idx="10"/>
          </p:nvPr>
        </p:nvSpPr>
        <p:spPr/>
        <p:txBody>
          <a:bodyPr/>
          <a:lstStyle/>
          <a:p>
            <a:r>
              <a:rPr lang="en-US" sz="2000" dirty="0" smtClean="0"/>
              <a:t>You seem balanced with low energy. Get some moderate exercise today, have a healthy dinner with plenty or fresh veggies, and go to bed early.</a:t>
            </a:r>
          </a:p>
          <a:p>
            <a:r>
              <a:rPr lang="en-US" sz="2000" dirty="0" smtClean="0"/>
              <a:t>Your reading indicates a well balanced low key day ahead. Make it a point to eat healthy all day and hang around positive people who make you laugh.</a:t>
            </a:r>
          </a:p>
          <a:p>
            <a:r>
              <a:rPr lang="en-US" sz="2000" dirty="0" smtClean="0"/>
              <a:t>While you are balanced today, your power levels are low. Did you sleep well last night? If possible take a 20 minute power nap to rejuvenate this afternoon.</a:t>
            </a:r>
          </a:p>
          <a:p>
            <a:r>
              <a:rPr lang="en-US" sz="2000" dirty="0" smtClean="0"/>
              <a:t>If you find yourself pooped on a regular basis you could have a magnesium deficiency. Try adding a handful of almonds, hazelnuts or cashews to your diet to boost your magnesium intake.</a:t>
            </a:r>
          </a:p>
          <a:p>
            <a:r>
              <a:rPr lang="en-US" sz="2000" dirty="0" smtClean="0"/>
              <a:t>Today your reading indicates good balance and low power. Be sure to have a good healthy breakfast today and include plenty of greens at lunch and dinner.</a:t>
            </a:r>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spTree>
    <p:extLst>
      <p:ext uri="{BB962C8B-B14F-4D97-AF65-F5344CB8AC3E}">
        <p14:creationId xmlns:p14="http://schemas.microsoft.com/office/powerpoint/2010/main" val="2727239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17FA782-7991-6140-A660-3672917CDA24}" type="slidenum">
              <a:rPr lang="en-US" smtClean="0"/>
              <a:pPr/>
              <a:t>24</a:t>
            </a:fld>
            <a:endParaRPr lang="en-US" dirty="0"/>
          </a:p>
        </p:txBody>
      </p:sp>
      <p:sp>
        <p:nvSpPr>
          <p:cNvPr id="3" name="Title 2"/>
          <p:cNvSpPr>
            <a:spLocks noGrp="1"/>
          </p:cNvSpPr>
          <p:nvPr>
            <p:ph type="title"/>
          </p:nvPr>
        </p:nvSpPr>
        <p:spPr/>
        <p:txBody>
          <a:bodyPr/>
          <a:lstStyle/>
          <a:p>
            <a:r>
              <a:rPr lang="en-US" dirty="0" smtClean="0"/>
              <a:t>Grumpy or Anxious Recommendations</a:t>
            </a:r>
            <a:endParaRPr lang="en-US" dirty="0"/>
          </a:p>
        </p:txBody>
      </p:sp>
      <p:sp>
        <p:nvSpPr>
          <p:cNvPr id="4" name="Text Placeholder 3"/>
          <p:cNvSpPr>
            <a:spLocks noGrp="1"/>
          </p:cNvSpPr>
          <p:nvPr>
            <p:ph type="body" sz="quarter" idx="10"/>
          </p:nvPr>
        </p:nvSpPr>
        <p:spPr/>
        <p:txBody>
          <a:bodyPr/>
          <a:lstStyle/>
          <a:p>
            <a:r>
              <a:rPr lang="en-US" sz="2000" dirty="0" smtClean="0"/>
              <a:t>Your power is low and Fight or Flight is engaged. Positive Self-Talk helps reduce stress. Practice positive self-talk every day – in the car, at your desk, before you go to bed or whenever you notice negative thoughts.</a:t>
            </a:r>
          </a:p>
          <a:p>
            <a:r>
              <a:rPr lang="en-US" sz="2000" dirty="0" smtClean="0"/>
              <a:t>High stress and low power are not your favorite days. Practice some “In the Moment” Stress reducing habits such as counting to 10 before you speak, taking long deep breaths or walking away from a volatile situation.</a:t>
            </a:r>
          </a:p>
          <a:p>
            <a:r>
              <a:rPr lang="en-US" sz="2000" dirty="0" smtClean="0"/>
              <a:t>Increase your power and reduce your stress today! Engaging in pleasurable activities on a regular basis can counter your daily stressors. It is important to do things that make you happy and not let the stress prevent you from doing so.</a:t>
            </a:r>
          </a:p>
          <a:p>
            <a:r>
              <a:rPr lang="en-US" sz="2000" dirty="0" smtClean="0"/>
              <a:t>Meditation has been clinically proven to reduce stress and actually change the brain waves to a more relaxed pattern. So take a few moments each day for quiet meditation, prayer or contemplation.</a:t>
            </a:r>
          </a:p>
          <a:p>
            <a:r>
              <a:rPr lang="en-US" sz="2000" dirty="0" smtClean="0"/>
              <a:t>Time to boost your power and reduce your stress. Talking with family and friends and even your pets can help reduce stress in the body. Watch a funny </a:t>
            </a:r>
            <a:r>
              <a:rPr lang="en-US" sz="2000" smtClean="0"/>
              <a:t>movie tonight!</a:t>
            </a:r>
            <a:endParaRPr lang="en-US" sz="2000" dirty="0"/>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spTree>
    <p:extLst>
      <p:ext uri="{BB962C8B-B14F-4D97-AF65-F5344CB8AC3E}">
        <p14:creationId xmlns:p14="http://schemas.microsoft.com/office/powerpoint/2010/main" val="42333249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913474-BBF9-2741-9231-9E9321D8D2B3}" type="slidenum">
              <a:rPr lang="en-US" smtClean="0"/>
              <a:pPr/>
              <a:t>25</a:t>
            </a:fld>
            <a:endParaRPr lang="en-US" dirty="0"/>
          </a:p>
        </p:txBody>
      </p:sp>
      <p:sp>
        <p:nvSpPr>
          <p:cNvPr id="7" name="Title 6"/>
          <p:cNvSpPr>
            <a:spLocks noGrp="1"/>
          </p:cNvSpPr>
          <p:nvPr>
            <p:ph type="title"/>
          </p:nvPr>
        </p:nvSpPr>
        <p:spPr/>
        <p:txBody>
          <a:bodyPr/>
          <a:lstStyle/>
          <a:p>
            <a:r>
              <a:rPr lang="en-US" dirty="0"/>
              <a:t>Session Summary Reports</a:t>
            </a:r>
          </a:p>
        </p:txBody>
      </p:sp>
      <p:sp>
        <p:nvSpPr>
          <p:cNvPr id="8" name="Text Placeholder 7"/>
          <p:cNvSpPr>
            <a:spLocks noGrp="1"/>
          </p:cNvSpPr>
          <p:nvPr>
            <p:ph type="body" sz="quarter" idx="10"/>
          </p:nvPr>
        </p:nvSpPr>
        <p:spPr/>
        <p:txBody>
          <a:bodyPr/>
          <a:lstStyle/>
          <a:p>
            <a:r>
              <a:rPr lang="en-US" sz="2000" dirty="0" smtClean="0"/>
              <a:t>Swipe again to see your Resilience chart. This chart shows you where you are compared to the average person. It is based on age and gender.</a:t>
            </a:r>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pic>
        <p:nvPicPr>
          <p:cNvPr id="9218" name="Picture 2" descr="C:\Users\Ronda\Desktop\IMG_37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577" y="2475781"/>
            <a:ext cx="1839313" cy="32715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hart 8"/>
          <p:cNvGraphicFramePr>
            <a:graphicFrameLocks/>
          </p:cNvGraphicFramePr>
          <p:nvPr>
            <p:extLst>
              <p:ext uri="{D42A27DB-BD31-4B8C-83A1-F6EECF244321}">
                <p14:modId xmlns:p14="http://schemas.microsoft.com/office/powerpoint/2010/main" val="2457002450"/>
              </p:ext>
            </p:extLst>
          </p:nvPr>
        </p:nvGraphicFramePr>
        <p:xfrm>
          <a:off x="3988279" y="2852736"/>
          <a:ext cx="3962400" cy="2695575"/>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6007578" y="3414711"/>
            <a:ext cx="1743075" cy="1143000"/>
          </a:xfrm>
          <a:prstGeom prst="rect">
            <a:avLst/>
          </a:prstGeom>
          <a:solidFill>
            <a:srgbClr val="00B05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400" dirty="0" smtClean="0"/>
              <a:t>Positive</a:t>
            </a:r>
            <a:endParaRPr lang="en-US" sz="1400" dirty="0"/>
          </a:p>
        </p:txBody>
      </p:sp>
      <p:sp>
        <p:nvSpPr>
          <p:cNvPr id="11" name="Rectangle 10"/>
          <p:cNvSpPr/>
          <p:nvPr/>
        </p:nvSpPr>
        <p:spPr>
          <a:xfrm>
            <a:off x="4207353" y="3376611"/>
            <a:ext cx="1743075" cy="1143000"/>
          </a:xfrm>
          <a:prstGeom prst="rect">
            <a:avLst/>
          </a:prstGeom>
          <a:solidFill>
            <a:schemeClr val="accent6">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400"/>
              <a:t>Stressed</a:t>
            </a:r>
          </a:p>
        </p:txBody>
      </p:sp>
      <p:sp>
        <p:nvSpPr>
          <p:cNvPr id="12" name="Rectangle 11"/>
          <p:cNvSpPr/>
          <p:nvPr/>
        </p:nvSpPr>
        <p:spPr>
          <a:xfrm>
            <a:off x="4216878" y="4557711"/>
            <a:ext cx="1743075" cy="828675"/>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400"/>
              <a:t>Check Engine! </a:t>
            </a:r>
          </a:p>
        </p:txBody>
      </p:sp>
      <p:sp>
        <p:nvSpPr>
          <p:cNvPr id="13" name="Rectangle 12"/>
          <p:cNvSpPr/>
          <p:nvPr/>
        </p:nvSpPr>
        <p:spPr>
          <a:xfrm>
            <a:off x="5998053" y="4557711"/>
            <a:ext cx="1743075" cy="828675"/>
          </a:xfrm>
          <a:prstGeom prst="rect">
            <a:avLst/>
          </a:prstGeom>
          <a:solidFill>
            <a:schemeClr val="accent4">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400" dirty="0" smtClean="0"/>
              <a:t>Tired</a:t>
            </a:r>
            <a:endParaRPr lang="en-US" sz="1400" dirty="0"/>
          </a:p>
        </p:txBody>
      </p:sp>
    </p:spTree>
    <p:extLst>
      <p:ext uri="{BB962C8B-B14F-4D97-AF65-F5344CB8AC3E}">
        <p14:creationId xmlns:p14="http://schemas.microsoft.com/office/powerpoint/2010/main" val="295992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17FA782-7991-6140-A660-3672917CDA24}" type="slidenum">
              <a:rPr lang="en-US" smtClean="0"/>
              <a:pPr/>
              <a:t>26</a:t>
            </a:fld>
            <a:endParaRPr lang="en-US" dirty="0"/>
          </a:p>
        </p:txBody>
      </p:sp>
      <p:sp>
        <p:nvSpPr>
          <p:cNvPr id="3" name="Title 2"/>
          <p:cNvSpPr>
            <a:spLocks noGrp="1"/>
          </p:cNvSpPr>
          <p:nvPr>
            <p:ph type="title"/>
          </p:nvPr>
        </p:nvSpPr>
        <p:spPr/>
        <p:txBody>
          <a:bodyPr/>
          <a:lstStyle/>
          <a:p>
            <a:r>
              <a:rPr lang="en-US" dirty="0" smtClean="0"/>
              <a:t>Stressed Recommendations</a:t>
            </a:r>
            <a:endParaRPr lang="en-US" dirty="0"/>
          </a:p>
        </p:txBody>
      </p:sp>
      <p:sp>
        <p:nvSpPr>
          <p:cNvPr id="4" name="Text Placeholder 3"/>
          <p:cNvSpPr>
            <a:spLocks noGrp="1"/>
          </p:cNvSpPr>
          <p:nvPr>
            <p:ph type="body" sz="quarter" idx="10"/>
          </p:nvPr>
        </p:nvSpPr>
        <p:spPr/>
        <p:txBody>
          <a:bodyPr/>
          <a:lstStyle/>
          <a:p>
            <a:r>
              <a:rPr lang="en-US" sz="2000" dirty="0" smtClean="0"/>
              <a:t>People who express their feelings appropriately do not carry as much stress as people who are afraid to say what they think or feel. Open up an don’t be afraid to say no.</a:t>
            </a:r>
          </a:p>
          <a:p>
            <a:r>
              <a:rPr lang="en-US" sz="2000" dirty="0" smtClean="0"/>
              <a:t>Simplifying your life is an excellent stress reducer. Evaluate your activities and get rid of the ones that are not aligned with your life goals. Make time for yourself.</a:t>
            </a:r>
          </a:p>
          <a:p>
            <a:r>
              <a:rPr lang="en-US" sz="2000" dirty="0" smtClean="0"/>
              <a:t>Regular exercise is an excellent way to burn off steam and build resilience so that you become more accepting of situations and thus feel less stress.</a:t>
            </a:r>
          </a:p>
          <a:p>
            <a:r>
              <a:rPr lang="en-US" sz="2000" dirty="0" smtClean="0"/>
              <a:t>Eating healthy can do wonders for you ability to manage stress. It can improve weight and energy levels, making it easer to handle daily stressors.</a:t>
            </a:r>
          </a:p>
          <a:p>
            <a:r>
              <a:rPr lang="en-US" sz="2000" dirty="0" smtClean="0"/>
              <a:t>Caffeine and alcohol are poisons to the nervous system and can leave you on edge so use these in moderation during stressful times.</a:t>
            </a:r>
          </a:p>
          <a:p>
            <a:r>
              <a:rPr lang="en-US" sz="2000" dirty="0" smtClean="0"/>
              <a:t>Laughing is one of the most effective ways to reduce stress. So go out to a comedy club or watch funny movies on a regular basis</a:t>
            </a:r>
            <a:endParaRPr lang="en-US" sz="2000" dirty="0"/>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spTree>
    <p:extLst>
      <p:ext uri="{BB962C8B-B14F-4D97-AF65-F5344CB8AC3E}">
        <p14:creationId xmlns:p14="http://schemas.microsoft.com/office/powerpoint/2010/main" val="1794373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17FA782-7991-6140-A660-3672917CDA24}" type="slidenum">
              <a:rPr lang="en-US" smtClean="0"/>
              <a:pPr/>
              <a:t>27</a:t>
            </a:fld>
            <a:endParaRPr lang="en-US" dirty="0"/>
          </a:p>
        </p:txBody>
      </p:sp>
      <p:sp>
        <p:nvSpPr>
          <p:cNvPr id="3" name="Title 2"/>
          <p:cNvSpPr>
            <a:spLocks noGrp="1"/>
          </p:cNvSpPr>
          <p:nvPr>
            <p:ph type="title"/>
          </p:nvPr>
        </p:nvSpPr>
        <p:spPr/>
        <p:txBody>
          <a:bodyPr/>
          <a:lstStyle/>
          <a:p>
            <a:r>
              <a:rPr lang="en-US" dirty="0" smtClean="0"/>
              <a:t>Check Engine</a:t>
            </a:r>
            <a:endParaRPr lang="en-US" dirty="0"/>
          </a:p>
        </p:txBody>
      </p:sp>
      <p:sp>
        <p:nvSpPr>
          <p:cNvPr id="4" name="Text Placeholder 3"/>
          <p:cNvSpPr>
            <a:spLocks noGrp="1"/>
          </p:cNvSpPr>
          <p:nvPr>
            <p:ph type="body" sz="quarter" idx="10"/>
          </p:nvPr>
        </p:nvSpPr>
        <p:spPr/>
        <p:txBody>
          <a:bodyPr/>
          <a:lstStyle/>
          <a:p>
            <a:r>
              <a:rPr lang="en-US" sz="2000" dirty="0" smtClean="0"/>
              <a:t>Check Engine! Mind-body exercise such as Yoga, Qi Gong, Tai-Chi and breath work has been clinically shown to relieve unhealthy stress.</a:t>
            </a:r>
          </a:p>
          <a:p>
            <a:r>
              <a:rPr lang="en-US" sz="2000" dirty="0" smtClean="0"/>
              <a:t>Your Check Engine light is on. Did </a:t>
            </a:r>
            <a:r>
              <a:rPr lang="en-US" sz="2000" dirty="0"/>
              <a:t>you know that medications, including over the counter products, can aggravate anxiety or depression. Please be mindful of medications.</a:t>
            </a:r>
          </a:p>
          <a:p>
            <a:r>
              <a:rPr lang="en-US" sz="2000" dirty="0" smtClean="0"/>
              <a:t>Are you getting enough sleep? Chronic </a:t>
            </a:r>
            <a:r>
              <a:rPr lang="en-US" sz="2000" dirty="0"/>
              <a:t>sleep deprivation not only makes you irritable and susceptible to stress, it also depletes your vitality and can lead to other serious physical and mental health issues.</a:t>
            </a:r>
          </a:p>
          <a:p>
            <a:r>
              <a:rPr lang="en-US" sz="2000" dirty="0" smtClean="0"/>
              <a:t>Is this an emotional Check Engine? Crying can be an excellent way to give yourself a boost. Holding in emotions has a depressing and detrimental effect on your health. If you are holding in a good cry, go somewhere alone and let it all out.</a:t>
            </a:r>
          </a:p>
          <a:p>
            <a:r>
              <a:rPr lang="en-US" sz="2000" dirty="0" smtClean="0"/>
              <a:t>Check Engine and look under the hood! People </a:t>
            </a:r>
            <a:r>
              <a:rPr lang="en-US" sz="2000" dirty="0"/>
              <a:t>who express their feelings appropriately do not carry as much stress as people who are afraid to say what they think or feel. Open up an don’t be afraid to say no</a:t>
            </a:r>
            <a:r>
              <a:rPr lang="en-US" sz="2000" dirty="0" smtClean="0"/>
              <a:t>. </a:t>
            </a:r>
            <a:endParaRPr lang="en-US" sz="2000" dirty="0"/>
          </a:p>
          <a:p>
            <a:endParaRPr lang="en-US" sz="2000" dirty="0"/>
          </a:p>
          <a:p>
            <a:endParaRPr lang="en-US" dirty="0"/>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spTree>
    <p:extLst>
      <p:ext uri="{BB962C8B-B14F-4D97-AF65-F5344CB8AC3E}">
        <p14:creationId xmlns:p14="http://schemas.microsoft.com/office/powerpoint/2010/main" val="2904477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17FA782-7991-6140-A660-3672917CDA24}" type="slidenum">
              <a:rPr lang="en-US" smtClean="0"/>
              <a:pPr/>
              <a:t>28</a:t>
            </a:fld>
            <a:endParaRPr lang="en-US" dirty="0"/>
          </a:p>
        </p:txBody>
      </p:sp>
      <p:sp>
        <p:nvSpPr>
          <p:cNvPr id="3" name="Title 2"/>
          <p:cNvSpPr>
            <a:spLocks noGrp="1"/>
          </p:cNvSpPr>
          <p:nvPr>
            <p:ph type="title"/>
          </p:nvPr>
        </p:nvSpPr>
        <p:spPr/>
        <p:txBody>
          <a:bodyPr/>
          <a:lstStyle/>
          <a:p>
            <a:r>
              <a:rPr lang="en-US" dirty="0" smtClean="0"/>
              <a:t>Tired</a:t>
            </a:r>
            <a:endParaRPr lang="en-US" dirty="0"/>
          </a:p>
        </p:txBody>
      </p:sp>
      <p:sp>
        <p:nvSpPr>
          <p:cNvPr id="4" name="Text Placeholder 3"/>
          <p:cNvSpPr>
            <a:spLocks noGrp="1"/>
          </p:cNvSpPr>
          <p:nvPr>
            <p:ph type="body" sz="quarter" idx="10"/>
          </p:nvPr>
        </p:nvSpPr>
        <p:spPr/>
        <p:txBody>
          <a:bodyPr/>
          <a:lstStyle/>
          <a:p>
            <a:r>
              <a:rPr lang="en-US" sz="2000" dirty="0" smtClean="0"/>
              <a:t>You may feel a bit tired today. Are you coming down with a cold? Take it easy today </a:t>
            </a:r>
            <a:r>
              <a:rPr lang="en-US" sz="2000" dirty="0" smtClean="0"/>
              <a:t>and make it a point to get some fresh air. If you are not sleeping well take a nap.</a:t>
            </a:r>
          </a:p>
          <a:p>
            <a:r>
              <a:rPr lang="en-US" sz="2000" dirty="0" smtClean="0"/>
              <a:t>Your body is a bit low in vital energy today. Are you drinking enough water? Falling short on fluids can make us forgetful and foggy. Stay hydrated today and avoid caffeine after noon.</a:t>
            </a:r>
            <a:endParaRPr lang="en-US" sz="2000" dirty="0"/>
          </a:p>
          <a:p>
            <a:r>
              <a:rPr lang="en-US" sz="2000" dirty="0" smtClean="0"/>
              <a:t>You are a bit depleted today so be sure to have a protein rich breakfast and eat organic healthy meals every 3-4 hours. Avoid simple carbs from boxed or processed food. These foods create cravings and encourage fatigue. </a:t>
            </a:r>
          </a:p>
          <a:p>
            <a:r>
              <a:rPr lang="en-US" sz="2000" dirty="0" smtClean="0"/>
              <a:t>Your Resilience is low today. If you were thinking about putting on sweats today think again! </a:t>
            </a:r>
            <a:r>
              <a:rPr lang="en-US" sz="2000" dirty="0" smtClean="0"/>
              <a:t>Research shows that what your wear reinforces your internal state. So p</a:t>
            </a:r>
            <a:r>
              <a:rPr lang="en-US" sz="2000" dirty="0" smtClean="0"/>
              <a:t>ut on a power outfit and give yourself a mental boost!</a:t>
            </a:r>
            <a:endParaRPr lang="en-US" sz="2000" dirty="0" smtClean="0"/>
          </a:p>
          <a:p>
            <a:r>
              <a:rPr lang="en-US" sz="2000" dirty="0" smtClean="0"/>
              <a:t>Energize your spirit today by listening to your favorite happy songs! Music can effectively distract you from feeling fatigue and singing can actually boost your mood and physical health. So go crank some tunes!</a:t>
            </a:r>
            <a:endParaRPr lang="en-US" sz="2000" dirty="0"/>
          </a:p>
          <a:p>
            <a:endParaRPr lang="en-US" sz="2000" dirty="0"/>
          </a:p>
          <a:p>
            <a:endParaRPr lang="en-US" dirty="0"/>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spTree>
    <p:extLst>
      <p:ext uri="{BB962C8B-B14F-4D97-AF65-F5344CB8AC3E}">
        <p14:creationId xmlns:p14="http://schemas.microsoft.com/office/powerpoint/2010/main" val="2261101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17FA782-7991-6140-A660-3672917CDA24}" type="slidenum">
              <a:rPr lang="en-US" smtClean="0"/>
              <a:pPr/>
              <a:t>29</a:t>
            </a:fld>
            <a:endParaRPr lang="en-US" dirty="0"/>
          </a:p>
        </p:txBody>
      </p:sp>
      <p:sp>
        <p:nvSpPr>
          <p:cNvPr id="3" name="Title 2"/>
          <p:cNvSpPr>
            <a:spLocks noGrp="1"/>
          </p:cNvSpPr>
          <p:nvPr>
            <p:ph type="title"/>
          </p:nvPr>
        </p:nvSpPr>
        <p:spPr/>
        <p:txBody>
          <a:bodyPr/>
          <a:lstStyle/>
          <a:p>
            <a:r>
              <a:rPr lang="en-US" dirty="0" smtClean="0"/>
              <a:t>Positive</a:t>
            </a:r>
            <a:endParaRPr lang="en-US" dirty="0"/>
          </a:p>
        </p:txBody>
      </p:sp>
      <p:sp>
        <p:nvSpPr>
          <p:cNvPr id="4" name="Text Placeholder 3"/>
          <p:cNvSpPr>
            <a:spLocks noGrp="1"/>
          </p:cNvSpPr>
          <p:nvPr>
            <p:ph type="body" sz="quarter" idx="10"/>
          </p:nvPr>
        </p:nvSpPr>
        <p:spPr/>
        <p:txBody>
          <a:bodyPr/>
          <a:lstStyle/>
          <a:p>
            <a:r>
              <a:rPr lang="en-US" sz="2000" dirty="0" smtClean="0"/>
              <a:t>You are physically up today! Be sure to get regular exercise to release endorphins to keep you in a good mood. This could mean outdoor or gym activities to taking stairs instead of the elevator, walk instead of driving!</a:t>
            </a:r>
            <a:endParaRPr lang="en-US" sz="2000" dirty="0" smtClean="0"/>
          </a:p>
          <a:p>
            <a:r>
              <a:rPr lang="en-US" sz="2000" dirty="0" smtClean="0"/>
              <a:t>You love being Resilient! Take advantage of this and spend time with your friends today. Sharing your good feelings is one of the best ways to keep them going. What you give to others you give to yourself!</a:t>
            </a:r>
            <a:endParaRPr lang="en-US" sz="2000" dirty="0"/>
          </a:p>
          <a:p>
            <a:r>
              <a:rPr lang="en-US" sz="2000" dirty="0" smtClean="0"/>
              <a:t>You are ready to rock and roll today. Be sure to watch your thoughts and dismiss any negative ones. Embracing thoughts that promote enthusiasm and joy will keep you positive. Do a 10 minute mediation and simpl</a:t>
            </a:r>
            <a:r>
              <a:rPr lang="en-US" sz="2000" dirty="0" smtClean="0"/>
              <a:t>y watch your thoughts.</a:t>
            </a:r>
            <a:endParaRPr lang="en-US" sz="2000" dirty="0" smtClean="0"/>
          </a:p>
          <a:p>
            <a:r>
              <a:rPr lang="en-US" sz="2000" dirty="0" smtClean="0"/>
              <a:t>Your Resilience is great today</a:t>
            </a:r>
            <a:r>
              <a:rPr lang="en-US" sz="2000" dirty="0"/>
              <a:t> </a:t>
            </a:r>
            <a:r>
              <a:rPr lang="en-US" sz="2000" dirty="0" smtClean="0"/>
              <a:t>so make some time for your passion! By carving out some time to do what you really love will help you stay in a good mood.</a:t>
            </a:r>
            <a:endParaRPr lang="en-US" sz="2000" dirty="0" smtClean="0"/>
          </a:p>
          <a:p>
            <a:r>
              <a:rPr lang="en-US" sz="2000" dirty="0" smtClean="0"/>
              <a:t>Energize your spirit with volunteer work. </a:t>
            </a:r>
            <a:r>
              <a:rPr lang="en-US" sz="2000" dirty="0" smtClean="0"/>
              <a:t>You’ll feel good about helping other people whether it is organized volunteer work or daily random acts of kindness. Spread some love today!</a:t>
            </a:r>
            <a:endParaRPr lang="en-US" sz="2000" dirty="0"/>
          </a:p>
          <a:p>
            <a:endParaRPr lang="en-US" sz="2000" dirty="0"/>
          </a:p>
          <a:p>
            <a:endParaRPr lang="en-US" dirty="0"/>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spTree>
    <p:extLst>
      <p:ext uri="{BB962C8B-B14F-4D97-AF65-F5344CB8AC3E}">
        <p14:creationId xmlns:p14="http://schemas.microsoft.com/office/powerpoint/2010/main" val="178153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913474-BBF9-2741-9231-9E9321D8D2B3}" type="slidenum">
              <a:rPr lang="en-US" smtClean="0"/>
              <a:pPr/>
              <a:t>3</a:t>
            </a:fld>
            <a:endParaRPr lang="en-US" dirty="0"/>
          </a:p>
        </p:txBody>
      </p:sp>
      <p:sp>
        <p:nvSpPr>
          <p:cNvPr id="7" name="Title 6"/>
          <p:cNvSpPr>
            <a:spLocks noGrp="1"/>
          </p:cNvSpPr>
          <p:nvPr>
            <p:ph type="title"/>
          </p:nvPr>
        </p:nvSpPr>
        <p:spPr/>
        <p:txBody>
          <a:bodyPr/>
          <a:lstStyle/>
          <a:p>
            <a:r>
              <a:rPr lang="en-US" dirty="0" smtClean="0"/>
              <a:t>Getting Started</a:t>
            </a:r>
            <a:endParaRPr lang="en-US" dirty="0"/>
          </a:p>
        </p:txBody>
      </p:sp>
      <p:sp>
        <p:nvSpPr>
          <p:cNvPr id="8" name="Text Placeholder 7"/>
          <p:cNvSpPr>
            <a:spLocks noGrp="1"/>
          </p:cNvSpPr>
          <p:nvPr>
            <p:ph type="body" sz="quarter" idx="10"/>
          </p:nvPr>
        </p:nvSpPr>
        <p:spPr/>
        <p:txBody>
          <a:bodyPr/>
          <a:lstStyle/>
          <a:p>
            <a:endParaRPr lang="en-US" i="1" dirty="0" smtClean="0"/>
          </a:p>
          <a:p>
            <a:pPr lvl="1"/>
            <a:endParaRPr lang="en-US" dirty="0" smtClean="0"/>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pic>
        <p:nvPicPr>
          <p:cNvPr id="1026" name="Picture 2" descr="C:\Users\Ronda\Desktop\IMG_3743.PNG"/>
          <p:cNvPicPr>
            <a:picLocks noChangeAspect="1" noChangeArrowheads="1"/>
          </p:cNvPicPr>
          <p:nvPr/>
        </p:nvPicPr>
        <p:blipFill rotWithShape="1">
          <a:blip r:embed="rId2">
            <a:extLst>
              <a:ext uri="{28A0092B-C50C-407E-A947-70E740481C1C}">
                <a14:useLocalDpi xmlns:a14="http://schemas.microsoft.com/office/drawing/2010/main" val="0"/>
              </a:ext>
            </a:extLst>
          </a:blip>
          <a:srcRect l="8636" t="22823" r="8114" b="14347"/>
          <a:stretch/>
        </p:blipFill>
        <p:spPr bwMode="auto">
          <a:xfrm>
            <a:off x="1664898" y="1570006"/>
            <a:ext cx="2846718" cy="38301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7094" y="5400135"/>
            <a:ext cx="5165197" cy="830997"/>
          </a:xfrm>
          <a:prstGeom prst="rect">
            <a:avLst/>
          </a:prstGeom>
          <a:noFill/>
        </p:spPr>
        <p:txBody>
          <a:bodyPr wrap="none" rtlCol="0">
            <a:spAutoFit/>
          </a:bodyPr>
          <a:lstStyle/>
          <a:p>
            <a:r>
              <a:rPr lang="en-US" sz="1200" dirty="0" smtClean="0"/>
              <a:t>Next pair the Heart Rate Monitor by selecting the “General”           icon on</a:t>
            </a:r>
          </a:p>
          <a:p>
            <a:r>
              <a:rPr lang="en-US" sz="1200" dirty="0" smtClean="0"/>
              <a:t>The main screen then select Heart Rate Monitors-&gt;Bluetooth Smart.</a:t>
            </a:r>
          </a:p>
          <a:p>
            <a:r>
              <a:rPr lang="en-US" sz="1200" dirty="0" smtClean="0"/>
              <a:t>The app will scan for your monitor. When it is displayed in the list, tap </a:t>
            </a:r>
            <a:endParaRPr lang="en-US" sz="1200" dirty="0"/>
          </a:p>
          <a:p>
            <a:r>
              <a:rPr lang="en-US" sz="1200" dirty="0" smtClean="0"/>
              <a:t>It to pair.</a:t>
            </a:r>
            <a:endParaRPr lang="en-US" sz="1200" dirty="0"/>
          </a:p>
        </p:txBody>
      </p:sp>
      <p:pic>
        <p:nvPicPr>
          <p:cNvPr id="9" name="Picture 2" descr="C:\Users\Ronda\Desktop\IMG_3750.PNG"/>
          <p:cNvPicPr>
            <a:picLocks noChangeAspect="1" noChangeArrowheads="1"/>
          </p:cNvPicPr>
          <p:nvPr/>
        </p:nvPicPr>
        <p:blipFill rotWithShape="1">
          <a:blip r:embed="rId3">
            <a:extLst>
              <a:ext uri="{28A0092B-C50C-407E-A947-70E740481C1C}">
                <a14:useLocalDpi xmlns:a14="http://schemas.microsoft.com/office/drawing/2010/main" val="0"/>
              </a:ext>
            </a:extLst>
          </a:blip>
          <a:srcRect l="78387" t="90780"/>
          <a:stretch/>
        </p:blipFill>
        <p:spPr bwMode="auto">
          <a:xfrm>
            <a:off x="5457769" y="5322497"/>
            <a:ext cx="376810" cy="2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6889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913474-BBF9-2741-9231-9E9321D8D2B3}" type="slidenum">
              <a:rPr lang="en-US" smtClean="0"/>
              <a:pPr/>
              <a:t>30</a:t>
            </a:fld>
            <a:endParaRPr lang="en-US" dirty="0"/>
          </a:p>
        </p:txBody>
      </p:sp>
      <p:sp>
        <p:nvSpPr>
          <p:cNvPr id="7" name="Title 6"/>
          <p:cNvSpPr>
            <a:spLocks noGrp="1"/>
          </p:cNvSpPr>
          <p:nvPr>
            <p:ph type="title"/>
          </p:nvPr>
        </p:nvSpPr>
        <p:spPr/>
        <p:txBody>
          <a:bodyPr/>
          <a:lstStyle/>
          <a:p>
            <a:r>
              <a:rPr lang="en-US" dirty="0" smtClean="0"/>
              <a:t>History</a:t>
            </a:r>
            <a:endParaRPr lang="en-US" dirty="0"/>
          </a:p>
        </p:txBody>
      </p:sp>
      <p:sp>
        <p:nvSpPr>
          <p:cNvPr id="8" name="Text Placeholder 7"/>
          <p:cNvSpPr>
            <a:spLocks noGrp="1"/>
          </p:cNvSpPr>
          <p:nvPr>
            <p:ph type="body" sz="quarter" idx="10"/>
          </p:nvPr>
        </p:nvSpPr>
        <p:spPr/>
        <p:txBody>
          <a:bodyPr/>
          <a:lstStyle/>
          <a:p>
            <a:r>
              <a:rPr lang="en-US" sz="2000" dirty="0" smtClean="0"/>
              <a:t>Select the Back button to return to the main screen, then select The “History” tab at the bottom.</a:t>
            </a:r>
          </a:p>
          <a:p>
            <a:r>
              <a:rPr lang="en-US" sz="2000" dirty="0" smtClean="0"/>
              <a:t>At the top are 2 buttons, the Sessions button which displays the individual sessions and the “Charts” button which shows the data from ALL of your sessions. We already described the “Session” reports so lets look at the “Charts” reports. </a:t>
            </a:r>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pic>
        <p:nvPicPr>
          <p:cNvPr id="10243" name="Picture 3" descr="C:\Users\Ronda\Desktop\IMG_375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37" y="3616867"/>
            <a:ext cx="1172336" cy="2085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059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913474-BBF9-2741-9231-9E9321D8D2B3}" type="slidenum">
              <a:rPr lang="en-US" smtClean="0"/>
              <a:pPr/>
              <a:t>31</a:t>
            </a:fld>
            <a:endParaRPr lang="en-US" dirty="0"/>
          </a:p>
        </p:txBody>
      </p:sp>
      <p:sp>
        <p:nvSpPr>
          <p:cNvPr id="7" name="Title 6"/>
          <p:cNvSpPr>
            <a:spLocks noGrp="1"/>
          </p:cNvSpPr>
          <p:nvPr>
            <p:ph type="title"/>
          </p:nvPr>
        </p:nvSpPr>
        <p:spPr/>
        <p:txBody>
          <a:bodyPr/>
          <a:lstStyle/>
          <a:p>
            <a:r>
              <a:rPr lang="en-US" dirty="0" smtClean="0"/>
              <a:t>History - Charts</a:t>
            </a:r>
            <a:endParaRPr lang="en-US" dirty="0"/>
          </a:p>
        </p:txBody>
      </p:sp>
      <p:sp>
        <p:nvSpPr>
          <p:cNvPr id="8" name="Text Placeholder 7"/>
          <p:cNvSpPr>
            <a:spLocks noGrp="1"/>
          </p:cNvSpPr>
          <p:nvPr>
            <p:ph type="body" sz="quarter" idx="10"/>
          </p:nvPr>
        </p:nvSpPr>
        <p:spPr/>
        <p:txBody>
          <a:bodyPr/>
          <a:lstStyle/>
          <a:p>
            <a:r>
              <a:rPr lang="en-US" sz="2000" dirty="0" smtClean="0"/>
              <a:t>The first screen is your “Willpower” screen and shows how your health from this session compares to your previous sessions. If you are above your reference line you ready to take on the world! If you are below your reference line then you are having a low energy day. </a:t>
            </a:r>
          </a:p>
          <a:p>
            <a:r>
              <a:rPr lang="en-US" sz="2000" dirty="0" smtClean="0"/>
              <a:t>You need a 4 sessions for this to make sense so keep doing your readings!</a:t>
            </a:r>
          </a:p>
          <a:p>
            <a:r>
              <a:rPr lang="en-US" sz="2000" dirty="0"/>
              <a:t>Swipe right to left to see your session summary reports!</a:t>
            </a:r>
          </a:p>
          <a:p>
            <a:endParaRPr lang="en-US" sz="2000" dirty="0" smtClean="0"/>
          </a:p>
        </p:txBody>
      </p:sp>
      <p:sp>
        <p:nvSpPr>
          <p:cNvPr id="5" name="Footer Placeholder 4"/>
          <p:cNvSpPr>
            <a:spLocks noGrp="1"/>
          </p:cNvSpPr>
          <p:nvPr>
            <p:ph type="ftr" sz="quarter" idx="3"/>
          </p:nvPr>
        </p:nvSpPr>
        <p:spPr/>
        <p:txBody>
          <a:bodyPr/>
          <a:lstStyle/>
          <a:p>
            <a:r>
              <a:rPr lang="en-US" dirty="0" smtClean="0"/>
              <a:t>SweetWater Health LLC                                                                                       Confidential</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373" y="3942272"/>
            <a:ext cx="1509623" cy="2264434"/>
          </a:xfrm>
          <a:prstGeom prst="rect">
            <a:avLst/>
          </a:prstGeom>
        </p:spPr>
      </p:pic>
    </p:spTree>
    <p:extLst>
      <p:ext uri="{BB962C8B-B14F-4D97-AF65-F5344CB8AC3E}">
        <p14:creationId xmlns:p14="http://schemas.microsoft.com/office/powerpoint/2010/main" val="34137050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913474-BBF9-2741-9231-9E9321D8D2B3}" type="slidenum">
              <a:rPr lang="en-US" smtClean="0"/>
              <a:pPr/>
              <a:t>32</a:t>
            </a:fld>
            <a:endParaRPr lang="en-US" dirty="0"/>
          </a:p>
        </p:txBody>
      </p:sp>
      <p:sp>
        <p:nvSpPr>
          <p:cNvPr id="7" name="Title 6"/>
          <p:cNvSpPr>
            <a:spLocks noGrp="1"/>
          </p:cNvSpPr>
          <p:nvPr>
            <p:ph type="title"/>
          </p:nvPr>
        </p:nvSpPr>
        <p:spPr/>
        <p:txBody>
          <a:bodyPr/>
          <a:lstStyle/>
          <a:p>
            <a:r>
              <a:rPr lang="en-US" dirty="0"/>
              <a:t>History - Charts</a:t>
            </a:r>
          </a:p>
        </p:txBody>
      </p:sp>
      <p:sp>
        <p:nvSpPr>
          <p:cNvPr id="8" name="Text Placeholder 7"/>
          <p:cNvSpPr>
            <a:spLocks noGrp="1"/>
          </p:cNvSpPr>
          <p:nvPr>
            <p:ph type="body" sz="quarter" idx="10"/>
          </p:nvPr>
        </p:nvSpPr>
        <p:spPr/>
        <p:txBody>
          <a:bodyPr/>
          <a:lstStyle/>
          <a:p>
            <a:r>
              <a:rPr lang="en-US" sz="2000" dirty="0"/>
              <a:t>Swipe again to see your Balance of Power chart. This chart shows your </a:t>
            </a:r>
            <a:r>
              <a:rPr lang="en-US" sz="2000" dirty="0" smtClean="0"/>
              <a:t>“power” </a:t>
            </a:r>
            <a:r>
              <a:rPr lang="en-US" sz="2000" dirty="0"/>
              <a:t>and </a:t>
            </a:r>
            <a:r>
              <a:rPr lang="en-US" sz="2000" dirty="0" smtClean="0"/>
              <a:t>your “balance” </a:t>
            </a:r>
            <a:r>
              <a:rPr lang="en-US" sz="2000" dirty="0"/>
              <a:t>of that power.</a:t>
            </a:r>
          </a:p>
          <a:p>
            <a:r>
              <a:rPr lang="en-US" sz="2000" dirty="0"/>
              <a:t>Your power is an indication of your overall energy and ability to adapt to daily events and recover from adversity. You could say it measures the volume of your life force.</a:t>
            </a:r>
          </a:p>
          <a:p>
            <a:r>
              <a:rPr lang="en-US" sz="2000" dirty="0"/>
              <a:t>Your balance tells you if you are on the relaxed or stressed side of life.</a:t>
            </a:r>
            <a:endParaRPr lang="en-US" sz="2000" dirty="0" smtClean="0"/>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pic>
        <p:nvPicPr>
          <p:cNvPr id="8194" name="Picture 2" descr="C:\Users\Ronda\Desktop\IMG_375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138" y="3834063"/>
            <a:ext cx="1199345" cy="21332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hart 8"/>
          <p:cNvGraphicFramePr>
            <a:graphicFrameLocks/>
          </p:cNvGraphicFramePr>
          <p:nvPr>
            <p:extLst>
              <p:ext uri="{D42A27DB-BD31-4B8C-83A1-F6EECF244321}">
                <p14:modId xmlns:p14="http://schemas.microsoft.com/office/powerpoint/2010/main" val="2861702568"/>
              </p:ext>
            </p:extLst>
          </p:nvPr>
        </p:nvGraphicFramePr>
        <p:xfrm>
          <a:off x="2410993" y="3502326"/>
          <a:ext cx="5913497" cy="29937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86134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913474-BBF9-2741-9231-9E9321D8D2B3}" type="slidenum">
              <a:rPr lang="en-US" smtClean="0"/>
              <a:pPr/>
              <a:t>33</a:t>
            </a:fld>
            <a:endParaRPr lang="en-US" dirty="0"/>
          </a:p>
        </p:txBody>
      </p:sp>
      <p:sp>
        <p:nvSpPr>
          <p:cNvPr id="7" name="Title 6"/>
          <p:cNvSpPr>
            <a:spLocks noGrp="1"/>
          </p:cNvSpPr>
          <p:nvPr>
            <p:ph type="title"/>
          </p:nvPr>
        </p:nvSpPr>
        <p:spPr/>
        <p:txBody>
          <a:bodyPr/>
          <a:lstStyle/>
          <a:p>
            <a:r>
              <a:rPr lang="en-US" dirty="0"/>
              <a:t>History - Charts</a:t>
            </a:r>
          </a:p>
        </p:txBody>
      </p:sp>
      <p:sp>
        <p:nvSpPr>
          <p:cNvPr id="8" name="Text Placeholder 7"/>
          <p:cNvSpPr>
            <a:spLocks noGrp="1"/>
          </p:cNvSpPr>
          <p:nvPr>
            <p:ph type="body" sz="quarter" idx="10"/>
          </p:nvPr>
        </p:nvSpPr>
        <p:spPr/>
        <p:txBody>
          <a:bodyPr/>
          <a:lstStyle/>
          <a:p>
            <a:r>
              <a:rPr lang="en-US" sz="2000" dirty="0"/>
              <a:t>Swipe again to see your Resilience chart. This chart shows you where you are compared to the average person. It is based on age and gender.</a:t>
            </a:r>
            <a:endParaRPr lang="en-US" sz="2000" dirty="0" smtClean="0"/>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pic>
        <p:nvPicPr>
          <p:cNvPr id="9218" name="Picture 2" descr="C:\Users\Ronda\Desktop\IMG_37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577" y="2475781"/>
            <a:ext cx="1839313" cy="32715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hart 9"/>
          <p:cNvGraphicFramePr>
            <a:graphicFrameLocks/>
          </p:cNvGraphicFramePr>
          <p:nvPr>
            <p:extLst>
              <p:ext uri="{D42A27DB-BD31-4B8C-83A1-F6EECF244321}">
                <p14:modId xmlns:p14="http://schemas.microsoft.com/office/powerpoint/2010/main" val="1388208726"/>
              </p:ext>
            </p:extLst>
          </p:nvPr>
        </p:nvGraphicFramePr>
        <p:xfrm>
          <a:off x="3988279" y="2852736"/>
          <a:ext cx="3962400" cy="2695575"/>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6007578" y="3414711"/>
            <a:ext cx="1743075" cy="1143000"/>
          </a:xfrm>
          <a:prstGeom prst="rect">
            <a:avLst/>
          </a:prstGeom>
          <a:solidFill>
            <a:srgbClr val="00B05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400" dirty="0" smtClean="0"/>
              <a:t>Positive</a:t>
            </a:r>
            <a:endParaRPr lang="en-US" sz="1400" dirty="0"/>
          </a:p>
        </p:txBody>
      </p:sp>
      <p:sp>
        <p:nvSpPr>
          <p:cNvPr id="12" name="Rectangle 11"/>
          <p:cNvSpPr/>
          <p:nvPr/>
        </p:nvSpPr>
        <p:spPr>
          <a:xfrm>
            <a:off x="4207353" y="3376611"/>
            <a:ext cx="1743075" cy="1143000"/>
          </a:xfrm>
          <a:prstGeom prst="rect">
            <a:avLst/>
          </a:prstGeom>
          <a:solidFill>
            <a:schemeClr val="accent6">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400"/>
              <a:t>Stressed</a:t>
            </a:r>
          </a:p>
        </p:txBody>
      </p:sp>
      <p:sp>
        <p:nvSpPr>
          <p:cNvPr id="13" name="Rectangle 12"/>
          <p:cNvSpPr/>
          <p:nvPr/>
        </p:nvSpPr>
        <p:spPr>
          <a:xfrm>
            <a:off x="4216878" y="4557711"/>
            <a:ext cx="1743075" cy="828675"/>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400"/>
              <a:t>Check Engine! </a:t>
            </a:r>
          </a:p>
        </p:txBody>
      </p:sp>
      <p:sp>
        <p:nvSpPr>
          <p:cNvPr id="14" name="Rectangle 13"/>
          <p:cNvSpPr/>
          <p:nvPr/>
        </p:nvSpPr>
        <p:spPr>
          <a:xfrm>
            <a:off x="5998053" y="4557711"/>
            <a:ext cx="1743075" cy="828675"/>
          </a:xfrm>
          <a:prstGeom prst="rect">
            <a:avLst/>
          </a:prstGeom>
          <a:solidFill>
            <a:schemeClr val="accent4">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400" dirty="0"/>
              <a:t>Relaxed</a:t>
            </a:r>
          </a:p>
        </p:txBody>
      </p:sp>
    </p:spTree>
    <p:extLst>
      <p:ext uri="{BB962C8B-B14F-4D97-AF65-F5344CB8AC3E}">
        <p14:creationId xmlns:p14="http://schemas.microsoft.com/office/powerpoint/2010/main" val="4240720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913474-BBF9-2741-9231-9E9321D8D2B3}" type="slidenum">
              <a:rPr lang="en-US" smtClean="0"/>
              <a:pPr/>
              <a:t>4</a:t>
            </a:fld>
            <a:endParaRPr lang="en-US" dirty="0"/>
          </a:p>
        </p:txBody>
      </p:sp>
      <p:sp>
        <p:nvSpPr>
          <p:cNvPr id="7" name="Title 6"/>
          <p:cNvSpPr>
            <a:spLocks noGrp="1"/>
          </p:cNvSpPr>
          <p:nvPr>
            <p:ph type="title"/>
          </p:nvPr>
        </p:nvSpPr>
        <p:spPr/>
        <p:txBody>
          <a:bodyPr/>
          <a:lstStyle/>
          <a:p>
            <a:r>
              <a:rPr lang="en-US" dirty="0" smtClean="0"/>
              <a:t>Getting Started</a:t>
            </a:r>
            <a:endParaRPr lang="en-US" dirty="0"/>
          </a:p>
        </p:txBody>
      </p:sp>
      <p:sp>
        <p:nvSpPr>
          <p:cNvPr id="8" name="Text Placeholder 7"/>
          <p:cNvSpPr>
            <a:spLocks noGrp="1"/>
          </p:cNvSpPr>
          <p:nvPr>
            <p:ph type="body" sz="quarter" idx="10"/>
          </p:nvPr>
        </p:nvSpPr>
        <p:spPr/>
        <p:txBody>
          <a:bodyPr/>
          <a:lstStyle/>
          <a:p>
            <a:r>
              <a:rPr lang="en-US" sz="2000" dirty="0" smtClean="0"/>
              <a:t>Once your Heart Rate Monitor is Paired, press Start</a:t>
            </a:r>
          </a:p>
          <a:p>
            <a:r>
              <a:rPr lang="en-US" dirty="0" smtClean="0"/>
              <a:t> </a:t>
            </a:r>
            <a:r>
              <a:rPr lang="en-US" sz="1800" dirty="0" smtClean="0"/>
              <a:t>Note: If it is your first time, you will be prompted to set your daily reminder time. You may turn this off later by selecting the       General tab -&gt; App settings.</a:t>
            </a:r>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pic>
        <p:nvPicPr>
          <p:cNvPr id="2050" name="Picture 2" descr="C:\Users\Ronda\Desktop\IMG_37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884" y="2582843"/>
            <a:ext cx="1717225" cy="30543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Ronda\Desktop\IMG_3750.PNG"/>
          <p:cNvPicPr>
            <a:picLocks noChangeAspect="1" noChangeArrowheads="1"/>
          </p:cNvPicPr>
          <p:nvPr/>
        </p:nvPicPr>
        <p:blipFill rotWithShape="1">
          <a:blip r:embed="rId3">
            <a:extLst>
              <a:ext uri="{28A0092B-C50C-407E-A947-70E740481C1C}">
                <a14:useLocalDpi xmlns:a14="http://schemas.microsoft.com/office/drawing/2010/main" val="0"/>
              </a:ext>
            </a:extLst>
          </a:blip>
          <a:srcRect l="78387" t="90780"/>
          <a:stretch/>
        </p:blipFill>
        <p:spPr bwMode="auto">
          <a:xfrm>
            <a:off x="4759029" y="2258738"/>
            <a:ext cx="376810" cy="2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688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913474-BBF9-2741-9231-9E9321D8D2B3}" type="slidenum">
              <a:rPr lang="en-US" smtClean="0"/>
              <a:pPr/>
              <a:t>5</a:t>
            </a:fld>
            <a:endParaRPr lang="en-US" dirty="0"/>
          </a:p>
        </p:txBody>
      </p:sp>
      <p:sp>
        <p:nvSpPr>
          <p:cNvPr id="7" name="Title 6"/>
          <p:cNvSpPr>
            <a:spLocks noGrp="1"/>
          </p:cNvSpPr>
          <p:nvPr>
            <p:ph type="title"/>
          </p:nvPr>
        </p:nvSpPr>
        <p:spPr/>
        <p:txBody>
          <a:bodyPr/>
          <a:lstStyle/>
          <a:p>
            <a:r>
              <a:rPr lang="en-US" dirty="0" smtClean="0"/>
              <a:t>Getting Started</a:t>
            </a:r>
            <a:endParaRPr lang="en-US" dirty="0"/>
          </a:p>
        </p:txBody>
      </p:sp>
      <p:sp>
        <p:nvSpPr>
          <p:cNvPr id="8" name="Text Placeholder 7"/>
          <p:cNvSpPr>
            <a:spLocks noGrp="1"/>
          </p:cNvSpPr>
          <p:nvPr>
            <p:ph type="body" sz="quarter" idx="10"/>
          </p:nvPr>
        </p:nvSpPr>
        <p:spPr/>
        <p:txBody>
          <a:bodyPr/>
          <a:lstStyle/>
          <a:p>
            <a:r>
              <a:rPr lang="en-US" sz="2000" dirty="0" err="1" smtClean="0"/>
              <a:t>SweetBeatHealth</a:t>
            </a:r>
            <a:r>
              <a:rPr lang="en-US" sz="2000" dirty="0" smtClean="0"/>
              <a:t> will attempt to connect to your Heart Rate Monitor and you will see “Connecting to Heart Rate Monitor at the top.</a:t>
            </a:r>
            <a:endParaRPr lang="en-US" dirty="0" smtClean="0"/>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pic>
        <p:nvPicPr>
          <p:cNvPr id="3077" name="Picture 5" descr="C:\Users\Ronda\Desktop\IMG_37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82" y="2139351"/>
            <a:ext cx="2301614" cy="4093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039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913474-BBF9-2741-9231-9E9321D8D2B3}" type="slidenum">
              <a:rPr lang="en-US" smtClean="0"/>
              <a:pPr/>
              <a:t>6</a:t>
            </a:fld>
            <a:endParaRPr lang="en-US" dirty="0"/>
          </a:p>
        </p:txBody>
      </p:sp>
      <p:sp>
        <p:nvSpPr>
          <p:cNvPr id="7" name="Title 6"/>
          <p:cNvSpPr>
            <a:spLocks noGrp="1"/>
          </p:cNvSpPr>
          <p:nvPr>
            <p:ph type="title"/>
          </p:nvPr>
        </p:nvSpPr>
        <p:spPr/>
        <p:txBody>
          <a:bodyPr/>
          <a:lstStyle/>
          <a:p>
            <a:r>
              <a:rPr lang="en-US" dirty="0" smtClean="0"/>
              <a:t>Getting Started</a:t>
            </a:r>
            <a:endParaRPr lang="en-US" dirty="0"/>
          </a:p>
        </p:txBody>
      </p:sp>
      <p:sp>
        <p:nvSpPr>
          <p:cNvPr id="8" name="Text Placeholder 7"/>
          <p:cNvSpPr>
            <a:spLocks noGrp="1"/>
          </p:cNvSpPr>
          <p:nvPr>
            <p:ph type="body" sz="quarter" idx="10"/>
          </p:nvPr>
        </p:nvSpPr>
        <p:spPr/>
        <p:txBody>
          <a:bodyPr/>
          <a:lstStyle/>
          <a:p>
            <a:r>
              <a:rPr lang="en-US" sz="2000" dirty="0" smtClean="0"/>
              <a:t>After it is connected to your heart rate monitor, it will begin collecting data for up to 45 seconds and you will see “Waiting for more data” at the top of the screen. This is for the clinical grade processing in action!</a:t>
            </a:r>
            <a:endParaRPr lang="en-US" dirty="0" smtClean="0"/>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pic>
        <p:nvPicPr>
          <p:cNvPr id="4098" name="Picture 2" descr="C:\Users\Ronda\Desktop\IMG_374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044" y="2579298"/>
            <a:ext cx="1743434" cy="310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901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913474-BBF9-2741-9231-9E9321D8D2B3}" type="slidenum">
              <a:rPr lang="en-US" smtClean="0"/>
              <a:pPr/>
              <a:t>7</a:t>
            </a:fld>
            <a:endParaRPr lang="en-US" dirty="0"/>
          </a:p>
        </p:txBody>
      </p:sp>
      <p:sp>
        <p:nvSpPr>
          <p:cNvPr id="7" name="Title 6"/>
          <p:cNvSpPr>
            <a:spLocks noGrp="1"/>
          </p:cNvSpPr>
          <p:nvPr>
            <p:ph type="title"/>
          </p:nvPr>
        </p:nvSpPr>
        <p:spPr/>
        <p:txBody>
          <a:bodyPr/>
          <a:lstStyle/>
          <a:p>
            <a:r>
              <a:rPr lang="en-US" dirty="0" smtClean="0"/>
              <a:t>Getting Started</a:t>
            </a:r>
            <a:endParaRPr lang="en-US" dirty="0"/>
          </a:p>
        </p:txBody>
      </p:sp>
      <p:sp>
        <p:nvSpPr>
          <p:cNvPr id="8" name="Text Placeholder 7"/>
          <p:cNvSpPr>
            <a:spLocks noGrp="1"/>
          </p:cNvSpPr>
          <p:nvPr>
            <p:ph type="body" sz="quarter" idx="10"/>
          </p:nvPr>
        </p:nvSpPr>
        <p:spPr/>
        <p:txBody>
          <a:bodyPr/>
          <a:lstStyle/>
          <a:p>
            <a:r>
              <a:rPr lang="en-US" sz="2000" dirty="0" smtClean="0"/>
              <a:t>Once enough data has been collected, your stress level and HRV will be displayed and the session timer will count down to the end of the session. You may terminate your session early (not recommended) by pressing Stop.</a:t>
            </a:r>
          </a:p>
          <a:p>
            <a:r>
              <a:rPr lang="en-US" sz="2000" dirty="0" smtClean="0"/>
              <a:t>You can switch to your beat to beat heart rate screen by swiping right to left and return to the main screen by once again swiping right to left.</a:t>
            </a:r>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pic>
        <p:nvPicPr>
          <p:cNvPr id="5122" name="Picture 2" descr="C:\Users\Ronda\Desktop\IMG_37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428" y="3627428"/>
            <a:ext cx="1395035" cy="248130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Ronda\Desktop\IMG_374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50" y="3627428"/>
            <a:ext cx="1395035" cy="2481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78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913474-BBF9-2741-9231-9E9321D8D2B3}" type="slidenum">
              <a:rPr lang="en-US" smtClean="0"/>
              <a:pPr/>
              <a:t>8</a:t>
            </a:fld>
            <a:endParaRPr lang="en-US" dirty="0"/>
          </a:p>
        </p:txBody>
      </p:sp>
      <p:sp>
        <p:nvSpPr>
          <p:cNvPr id="7" name="Title 6"/>
          <p:cNvSpPr>
            <a:spLocks noGrp="1"/>
          </p:cNvSpPr>
          <p:nvPr>
            <p:ph type="title"/>
          </p:nvPr>
        </p:nvSpPr>
        <p:spPr/>
        <p:txBody>
          <a:bodyPr/>
          <a:lstStyle/>
          <a:p>
            <a:r>
              <a:rPr lang="en-US" dirty="0" smtClean="0"/>
              <a:t>Getting Started</a:t>
            </a:r>
            <a:endParaRPr lang="en-US" dirty="0"/>
          </a:p>
        </p:txBody>
      </p:sp>
      <p:sp>
        <p:nvSpPr>
          <p:cNvPr id="8" name="Text Placeholder 7"/>
          <p:cNvSpPr>
            <a:spLocks noGrp="1"/>
          </p:cNvSpPr>
          <p:nvPr>
            <p:ph type="body" sz="quarter" idx="10"/>
          </p:nvPr>
        </p:nvSpPr>
        <p:spPr/>
        <p:txBody>
          <a:bodyPr/>
          <a:lstStyle/>
          <a:p>
            <a:r>
              <a:rPr lang="en-US" sz="2000" dirty="0" smtClean="0"/>
              <a:t>At the end of the 3 (5) minute session, the session summary will automatically be displayed. Select “Save Session”.</a:t>
            </a:r>
          </a:p>
          <a:p>
            <a:r>
              <a:rPr lang="en-US" sz="2000" dirty="0" smtClean="0"/>
              <a:t>A “Tag” screen will appear and allow you to select from the canned tags or type in your own custom tag.</a:t>
            </a:r>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pic>
        <p:nvPicPr>
          <p:cNvPr id="6146" name="Picture 2" descr="C:\Users\Ronda\Desktop\IMG_375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6667" y="3491987"/>
            <a:ext cx="1528691" cy="271903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Ronda\Desktop\IMG_37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91" y="3491988"/>
            <a:ext cx="1578632" cy="2807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954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913474-BBF9-2741-9231-9E9321D8D2B3}" type="slidenum">
              <a:rPr lang="en-US" smtClean="0"/>
              <a:pPr/>
              <a:t>9</a:t>
            </a:fld>
            <a:endParaRPr lang="en-US" dirty="0"/>
          </a:p>
        </p:txBody>
      </p:sp>
      <p:sp>
        <p:nvSpPr>
          <p:cNvPr id="7" name="Title 6"/>
          <p:cNvSpPr>
            <a:spLocks noGrp="1"/>
          </p:cNvSpPr>
          <p:nvPr>
            <p:ph type="title"/>
          </p:nvPr>
        </p:nvSpPr>
        <p:spPr/>
        <p:txBody>
          <a:bodyPr/>
          <a:lstStyle/>
          <a:p>
            <a:r>
              <a:rPr lang="en-US" dirty="0" smtClean="0"/>
              <a:t>Getting Started</a:t>
            </a:r>
            <a:endParaRPr lang="en-US" dirty="0"/>
          </a:p>
        </p:txBody>
      </p:sp>
      <p:sp>
        <p:nvSpPr>
          <p:cNvPr id="8" name="Text Placeholder 7"/>
          <p:cNvSpPr>
            <a:spLocks noGrp="1"/>
          </p:cNvSpPr>
          <p:nvPr>
            <p:ph type="body" sz="quarter" idx="10"/>
          </p:nvPr>
        </p:nvSpPr>
        <p:spPr/>
        <p:txBody>
          <a:bodyPr/>
          <a:lstStyle/>
          <a:p>
            <a:r>
              <a:rPr lang="en-US" sz="2000" dirty="0" smtClean="0"/>
              <a:t>Assuming you have created an account and logged in, your session will be automatically uploaded as indicated by the green square in the upload button. If you are not logged in it will be saved on your phone/tablet and you can upload  it later.</a:t>
            </a:r>
          </a:p>
          <a:p>
            <a:r>
              <a:rPr lang="en-US" sz="2000" dirty="0" smtClean="0"/>
              <a:t>You can share your session on Facebook and Twitter or email the results by selecting the “Share” button.</a:t>
            </a:r>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pic>
        <p:nvPicPr>
          <p:cNvPr id="7170" name="Picture 2" descr="C:\Users\Ronda\Desktop\IMG_375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92" y="3475913"/>
            <a:ext cx="1661018" cy="2954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114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SWH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SWH Template</Template>
  <TotalTime>5446</TotalTime>
  <Words>4371</Words>
  <Application>Microsoft Office PowerPoint</Application>
  <PresentationFormat>On-screen Show (4:3)</PresentationFormat>
  <Paragraphs>260</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SWH Template</vt:lpstr>
      <vt:lpstr>PowerPoint Presentation</vt:lpstr>
      <vt:lpstr>Welcome!</vt:lpstr>
      <vt:lpstr>Getting Started</vt:lpstr>
      <vt:lpstr>Getting Started</vt:lpstr>
      <vt:lpstr>Getting Started</vt:lpstr>
      <vt:lpstr>Getting Started</vt:lpstr>
      <vt:lpstr>Getting Started</vt:lpstr>
      <vt:lpstr>Getting Started</vt:lpstr>
      <vt:lpstr>Getting Started</vt:lpstr>
      <vt:lpstr>“Gauge Page” Recommendations</vt:lpstr>
      <vt:lpstr>“Gauge Page” Recommendations</vt:lpstr>
      <vt:lpstr>“Gauge Page” Recommendations</vt:lpstr>
      <vt:lpstr>Session Summary Reports</vt:lpstr>
      <vt:lpstr>Willpower Recommendations</vt:lpstr>
      <vt:lpstr>Session Summary Reports</vt:lpstr>
      <vt:lpstr>Power and Relaxed Recommendations</vt:lpstr>
      <vt:lpstr>Power and Balance Recommendations</vt:lpstr>
      <vt:lpstr>Ready for Action Recommendations</vt:lpstr>
      <vt:lpstr>Relaxed and Chilled Recommendations</vt:lpstr>
      <vt:lpstr>Good to Go Recommendations</vt:lpstr>
      <vt:lpstr>Mild Stress Recommendations</vt:lpstr>
      <vt:lpstr>Low Power Recommendations</vt:lpstr>
      <vt:lpstr>Low Energy Recommendations</vt:lpstr>
      <vt:lpstr>Grumpy or Anxious Recommendations</vt:lpstr>
      <vt:lpstr>Session Summary Reports</vt:lpstr>
      <vt:lpstr>Stressed Recommendations</vt:lpstr>
      <vt:lpstr>Check Engine</vt:lpstr>
      <vt:lpstr>Tired</vt:lpstr>
      <vt:lpstr>Positive</vt:lpstr>
      <vt:lpstr>History</vt:lpstr>
      <vt:lpstr>History - Charts</vt:lpstr>
      <vt:lpstr>History - Charts</vt:lpstr>
      <vt:lpstr>History - Charts</vt:lpstr>
    </vt:vector>
  </TitlesOfParts>
  <Company>Hewlett-Packard Company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Ronda</dc:creator>
  <cp:lastModifiedBy>Ronda</cp:lastModifiedBy>
  <cp:revision>87</cp:revision>
  <cp:lastPrinted>2011-10-11T19:50:47Z</cp:lastPrinted>
  <dcterms:created xsi:type="dcterms:W3CDTF">2015-01-14T04:13:31Z</dcterms:created>
  <dcterms:modified xsi:type="dcterms:W3CDTF">2016-01-31T00:25:47Z</dcterms:modified>
</cp:coreProperties>
</file>