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1660850" y="1683182"/>
            <a:ext cx="5857397" cy="1143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>
            <a:normAutofit fontScale="100000" lnSpcReduction="0"/>
          </a:bodyPr>
          <a:lstStyle>
            <a:lvl1pPr>
              <a:defRPr sz="4000">
                <a:solidFill>
                  <a:srgbClr val="1F3279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Click to edit Master title style</a:t>
            </a:r>
          </a:p>
        </p:txBody>
      </p:sp>
      <p:sp>
        <p:nvSpPr>
          <p:cNvPr id="15" name="Shape 15"/>
          <p:cNvSpPr/>
          <p:nvPr>
            <p:ph type="body" sz="quarter" idx="1"/>
          </p:nvPr>
        </p:nvSpPr>
        <p:spPr>
          <a:xfrm>
            <a:off x="2589657" y="3456354"/>
            <a:ext cx="3775076" cy="191928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marL="0" indent="0" algn="ctr">
              <a:spcBef>
                <a:spcPts val="500"/>
              </a:spcBef>
              <a:buSzTx/>
              <a:buFontTx/>
              <a:buNone/>
              <a:defRPr sz="2400">
                <a:solidFill>
                  <a:srgbClr val="1F3279"/>
                </a:solidFill>
                <a:latin typeface="Papyrus"/>
                <a:ea typeface="Papyrus"/>
                <a:cs typeface="Papyrus"/>
                <a:sym typeface="Papyrus"/>
              </a:defRPr>
            </a:lvl1pPr>
            <a:lvl2pPr marL="800100" indent="-342900" algn="ctr">
              <a:spcBef>
                <a:spcPts val="500"/>
              </a:spcBef>
              <a:buFontTx/>
              <a:defRPr sz="2400">
                <a:solidFill>
                  <a:srgbClr val="1F3279"/>
                </a:solidFill>
                <a:latin typeface="Papyrus"/>
                <a:ea typeface="Papyrus"/>
                <a:cs typeface="Papyrus"/>
                <a:sym typeface="Papyrus"/>
              </a:defRPr>
            </a:lvl2pPr>
          </a:lstStyle>
          <a:p>
            <a:pPr/>
            <a:r>
              <a:t>Presenter</a:t>
            </a:r>
          </a:p>
          <a:p>
            <a:pPr lvl="1"/>
            <a:r>
              <a:t>Date</a:t>
            </a:r>
          </a:p>
        </p:txBody>
      </p:sp>
      <p:sp>
        <p:nvSpPr>
          <p:cNvPr id="16" name="Shape 16"/>
          <p:cNvSpPr/>
          <p:nvPr>
            <p:ph type="sldNum" sz="quarter" idx="2"/>
          </p:nvPr>
        </p:nvSpPr>
        <p:spPr>
          <a:xfrm>
            <a:off x="8599560" y="6490306"/>
            <a:ext cx="220351" cy="2819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1.png" descr="WaterBackgrou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4000" cy="1278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age2.png" descr="Swh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804" y="148271"/>
            <a:ext cx="976386" cy="974473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Shape 25"/>
          <p:cNvSpPr/>
          <p:nvPr>
            <p:ph type="sldNum" sz="quarter" idx="2"/>
          </p:nvPr>
        </p:nvSpPr>
        <p:spPr>
          <a:xfrm>
            <a:off x="8715306" y="6471902"/>
            <a:ext cx="220351" cy="2819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6" name="Shape 26"/>
          <p:cNvSpPr/>
          <p:nvPr>
            <p:ph type="title"/>
          </p:nvPr>
        </p:nvSpPr>
        <p:spPr>
          <a:xfrm>
            <a:off x="1157468" y="172862"/>
            <a:ext cx="7083708" cy="67209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>
            <a:normAutofit fontScale="100000" lnSpcReduction="0"/>
          </a:bodyPr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50800" dist="50800" dir="5400000">
                    <a:srgbClr val="000000"/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Click to edit Master title styleSSS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62045" y="1439859"/>
            <a:ext cx="8773612" cy="499045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lvl1pPr>
            <a:lvl2pPr marL="498792" indent="-268605">
              <a:spcBef>
                <a:spcPts val="500"/>
              </a:spcBef>
              <a:buClr>
                <a:srgbClr val="558ED5"/>
              </a:buClr>
              <a:buFont typeface="Wingdings"/>
              <a:defRPr sz="2400"/>
            </a:lvl2pPr>
            <a:lvl3pPr marL="763058" indent="-309033">
              <a:spcBef>
                <a:spcPts val="500"/>
              </a:spcBef>
              <a:buClr>
                <a:srgbClr val="558ED5"/>
              </a:buClr>
              <a:buFont typeface="Wingdings"/>
              <a:defRPr sz="2400"/>
            </a:lvl3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1.png" descr="WaterBackgrou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4000" cy="1278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" name="image2.png" descr="Swh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804" y="148271"/>
            <a:ext cx="976386" cy="974473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/>
          <p:nvPr>
            <p:ph type="title"/>
          </p:nvPr>
        </p:nvSpPr>
        <p:spPr>
          <a:xfrm>
            <a:off x="1184484" y="171851"/>
            <a:ext cx="7168570" cy="673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anchor="t">
            <a:normAutofit fontScale="100000" lnSpcReduction="0"/>
          </a:bodyPr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50800" dist="50800" dir="5400000">
                    <a:srgbClr val="000000"/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Title 32 pt Papyrus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xfrm>
            <a:off x="8582338" y="6501419"/>
            <a:ext cx="220351" cy="2819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8" name="Shape 38"/>
          <p:cNvSpPr/>
          <p:nvPr>
            <p:ph type="body" sz="half" idx="1"/>
          </p:nvPr>
        </p:nvSpPr>
        <p:spPr>
          <a:xfrm>
            <a:off x="231494" y="1400536"/>
            <a:ext cx="4178461" cy="502977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>
            <a:normAutofit fontScale="100000" lnSpcReduction="0"/>
          </a:bodyPr>
          <a:lstStyle>
            <a:lvl1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lvl1pPr>
            <a:lvl2pPr marL="454025" indent="-223838">
              <a:spcBef>
                <a:spcPts val="500"/>
              </a:spcBef>
              <a:buClr>
                <a:srgbClr val="558ED5"/>
              </a:buClr>
              <a:buFont typeface="Wingdings"/>
              <a:defRPr sz="2400"/>
            </a:lvl2pPr>
            <a:lvl3pPr marL="732155" indent="-278130">
              <a:spcBef>
                <a:spcPts val="500"/>
              </a:spcBef>
              <a:buClr>
                <a:srgbClr val="558ED5"/>
              </a:buClr>
              <a:buFont typeface="Wingdings"/>
              <a:defRPr sz="2400"/>
            </a:lvl3pPr>
          </a:lstStyle>
          <a:p>
            <a:pPr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</p:txBody>
      </p:sp>
      <p:sp>
        <p:nvSpPr>
          <p:cNvPr id="39" name="Shape 39"/>
          <p:cNvSpPr/>
          <p:nvPr>
            <p:ph type="body" sz="half" idx="13"/>
          </p:nvPr>
        </p:nvSpPr>
        <p:spPr>
          <a:xfrm>
            <a:off x="4768770" y="1430054"/>
            <a:ext cx="4178461" cy="502977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 descr="WaterBackgroun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"/>
            <a:ext cx="9144000" cy="127846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2.png" descr="SwhLog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804" y="148271"/>
            <a:ext cx="976386" cy="97447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/>
          <p:nvPr/>
        </p:nvSpPr>
        <p:spPr>
          <a:xfrm>
            <a:off x="6664938" y="5375640"/>
            <a:ext cx="2394395" cy="148236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" name="Shape 5"/>
          <p:cNvSpPr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/>
          </a:p>
        </p:txBody>
      </p:sp>
      <p:sp>
        <p:nvSpPr>
          <p:cNvPr id="7" name="Shape 7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</p:sldLayoutIdLst>
  <p:transition xmlns:p14="http://schemas.microsoft.com/office/powerpoint/2010/main" spd="med" advClick="1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weetwaterhrv.com/healthsensors.shtml" TargetMode="Externa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sweetwaterhrv.com/documentation/HRV_Measurement_Explanation.pdf" TargetMode="External"/><Relationship Id="rId3" Type="http://schemas.openxmlformats.org/officeDocument/2006/relationships/image" Target="../media/image10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/>
        </p:nvSpPr>
        <p:spPr>
          <a:xfrm>
            <a:off x="381000" y="6479127"/>
            <a:ext cx="6399185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Copyright 2016 SweetWater Health LLC</a:t>
            </a:r>
          </a:p>
        </p:txBody>
      </p:sp>
      <p:sp>
        <p:nvSpPr>
          <p:cNvPr id="56" name="Shape 56"/>
          <p:cNvSpPr/>
          <p:nvPr/>
        </p:nvSpPr>
        <p:spPr>
          <a:xfrm>
            <a:off x="2438033" y="3502419"/>
            <a:ext cx="5374125" cy="17020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2800">
                <a:solidFill>
                  <a:srgbClr val="37609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pPr>
          </a:p>
          <a:p>
            <a:pPr algn="ctr">
              <a:defRPr sz="2800">
                <a:solidFill>
                  <a:srgbClr val="37609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pPr>
            <a:r>
              <a:t>SweetWater Health</a:t>
            </a:r>
          </a:p>
        </p:txBody>
      </p:sp>
      <p:sp>
        <p:nvSpPr>
          <p:cNvPr id="57" name="Shape 57"/>
          <p:cNvSpPr/>
          <p:nvPr/>
        </p:nvSpPr>
        <p:spPr>
          <a:xfrm>
            <a:off x="3638684" y="5291813"/>
            <a:ext cx="2794001" cy="48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2000">
                <a:solidFill>
                  <a:srgbClr val="737171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February, 2016</a:t>
            </a:r>
          </a:p>
        </p:txBody>
      </p:sp>
      <p:sp>
        <p:nvSpPr>
          <p:cNvPr id="58" name="Shape 58"/>
          <p:cNvSpPr/>
          <p:nvPr>
            <p:ph type="sldNum" sz="quarter" idx="4294967295"/>
          </p:nvPr>
        </p:nvSpPr>
        <p:spPr>
          <a:xfrm>
            <a:off x="8550661" y="6501419"/>
            <a:ext cx="136139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9" name="image3.png" descr="Hum-Bird_edited-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7559" y="3064306"/>
            <a:ext cx="1881928" cy="187824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2" name="Group 62"/>
          <p:cNvGrpSpPr/>
          <p:nvPr/>
        </p:nvGrpSpPr>
        <p:grpSpPr>
          <a:xfrm>
            <a:off x="4260472" y="4573218"/>
            <a:ext cx="1559221" cy="447041"/>
            <a:chOff x="0" y="0"/>
            <a:chExt cx="1559220" cy="447040"/>
          </a:xfrm>
        </p:grpSpPr>
        <p:sp>
          <p:nvSpPr>
            <p:cNvPr id="60" name="Shape 60"/>
            <p:cNvSpPr/>
            <p:nvPr/>
          </p:nvSpPr>
          <p:spPr>
            <a:xfrm>
              <a:off x="0" y="0"/>
              <a:ext cx="1401178" cy="447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>
                  <a:solidFill>
                    <a:srgbClr val="FF0000"/>
                  </a:solidFill>
                  <a:effectLst>
                    <a:outerShdw sx="100000" sy="100000" kx="0" ky="0" algn="b" rotWithShape="0" blurRad="38100" dist="38100" dir="2700000">
                      <a:srgbClr val="000000">
                        <a:alpha val="43137"/>
                      </a:srgbClr>
                    </a:outerShdw>
                  </a:effectLst>
                  <a:latin typeface="Papyrus"/>
                  <a:ea typeface="Papyrus"/>
                  <a:cs typeface="Papyrus"/>
                  <a:sym typeface="Papyrus"/>
                </a:defRPr>
              </a:lvl1pPr>
            </a:lstStyle>
            <a:p>
              <a:pPr/>
              <a:r>
                <a:t>BeatHealthy</a:t>
              </a:r>
            </a:p>
          </p:txBody>
        </p:sp>
        <p:sp>
          <p:nvSpPr>
            <p:cNvPr id="61" name="Shape 61"/>
            <p:cNvSpPr/>
            <p:nvPr/>
          </p:nvSpPr>
          <p:spPr>
            <a:xfrm>
              <a:off x="1345058" y="6515"/>
              <a:ext cx="214163" cy="1651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600"/>
              </a:lvl1pPr>
            </a:lstStyle>
            <a:p>
              <a:pPr/>
              <a:r>
                <a:t>TM</a:t>
              </a:r>
            </a:p>
          </p:txBody>
        </p:sp>
      </p:grpSp>
      <p:sp>
        <p:nvSpPr>
          <p:cNvPr id="63" name="Shape 63"/>
          <p:cNvSpPr/>
          <p:nvPr/>
        </p:nvSpPr>
        <p:spPr>
          <a:xfrm>
            <a:off x="6614114" y="3876285"/>
            <a:ext cx="250836" cy="2024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800"/>
            </a:lvl1pPr>
          </a:lstStyle>
          <a:p>
            <a:pPr/>
            <a:r>
              <a:t>TM</a:t>
            </a:r>
          </a:p>
        </p:txBody>
      </p:sp>
      <p:sp>
        <p:nvSpPr>
          <p:cNvPr id="64" name="Shape 64"/>
          <p:cNvSpPr/>
          <p:nvPr/>
        </p:nvSpPr>
        <p:spPr>
          <a:xfrm>
            <a:off x="1458444" y="1586766"/>
            <a:ext cx="6595072" cy="1666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4000">
                <a:solidFill>
                  <a:srgbClr val="37609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pPr>
            <a:r>
              <a:t>SweetWater Health</a:t>
            </a:r>
          </a:p>
          <a:p>
            <a:pPr algn="ctr">
              <a:defRPr sz="4000">
                <a:solidFill>
                  <a:srgbClr val="376092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  <a:latin typeface="Papyrus"/>
                <a:ea typeface="Papyrus"/>
                <a:cs typeface="Papyrus"/>
                <a:sym typeface="Papyrus"/>
              </a:defRPr>
            </a:pPr>
            <a:r>
              <a:t>Android User Guide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231493" y="6471902"/>
            <a:ext cx="633001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Copyright 2016 SweetWater Health LLC                                                                                        </a:t>
            </a:r>
          </a:p>
        </p:txBody>
      </p:sp>
      <p:sp>
        <p:nvSpPr>
          <p:cNvPr id="151" name="Shape 151"/>
          <p:cNvSpPr/>
          <p:nvPr>
            <p:ph type="title"/>
          </p:nvPr>
        </p:nvSpPr>
        <p:spPr>
          <a:xfrm>
            <a:off x="1184485" y="171851"/>
            <a:ext cx="7168568" cy="673101"/>
          </a:xfrm>
          <a:prstGeom prst="rect">
            <a:avLst/>
          </a:prstGeom>
        </p:spPr>
        <p:txBody>
          <a:bodyPr/>
          <a:lstStyle>
            <a:lvl1pPr defTabSz="429768">
              <a:defRPr sz="3008">
                <a:effectLst>
                  <a:outerShdw sx="100000" sy="100000" kx="0" ky="0" algn="b" rotWithShape="0" blurRad="47752" dist="47752" dir="5400000">
                    <a:srgbClr val="000000"/>
                  </a:outerShdw>
                </a:effectLst>
              </a:defRPr>
            </a:lvl1pPr>
          </a:lstStyle>
          <a:p>
            <a:pPr/>
            <a:r>
              <a:t>Viewing Saved Sessions</a:t>
            </a:r>
          </a:p>
        </p:txBody>
      </p:sp>
      <p:sp>
        <p:nvSpPr>
          <p:cNvPr id="152" name="Shape 152"/>
          <p:cNvSpPr/>
          <p:nvPr>
            <p:ph type="sldNum" sz="quarter" idx="2"/>
          </p:nvPr>
        </p:nvSpPr>
        <p:spPr>
          <a:xfrm>
            <a:off x="8582338" y="6501419"/>
            <a:ext cx="22035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53" name="Shape 153"/>
          <p:cNvSpPr/>
          <p:nvPr>
            <p:ph type="body" sz="half" idx="1"/>
          </p:nvPr>
        </p:nvSpPr>
        <p:spPr>
          <a:xfrm>
            <a:off x="231493" y="1400537"/>
            <a:ext cx="4178462" cy="502977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Select the History tab</a:t>
            </a:r>
          </a:p>
          <a:p>
            <a:pPr lvl="1">
              <a:spcBef>
                <a:spcPts val="300"/>
              </a:spcBef>
              <a:buFont typeface="Arial"/>
              <a:defRPr sz="1400"/>
            </a:pPr>
            <a:r>
              <a:t>Server button</a:t>
            </a:r>
          </a:p>
          <a:p>
            <a:pPr lvl="2" marL="685800" indent="-231775">
              <a:spcBef>
                <a:spcPts val="200"/>
              </a:spcBef>
              <a:buFont typeface="Arial"/>
              <a:defRPr sz="1000"/>
            </a:pPr>
            <a:r>
              <a:t>Displays all sessions on server</a:t>
            </a:r>
            <a:endParaRPr sz="2000"/>
          </a:p>
          <a:p>
            <a:pPr lvl="1">
              <a:spcBef>
                <a:spcPts val="300"/>
              </a:spcBef>
              <a:buFont typeface="Arial"/>
              <a:defRPr sz="1400"/>
            </a:pPr>
            <a:r>
              <a:t>Local button</a:t>
            </a:r>
          </a:p>
          <a:p>
            <a:pPr lvl="2" marL="685800" indent="-231775">
              <a:spcBef>
                <a:spcPts val="200"/>
              </a:spcBef>
              <a:buFont typeface="Arial"/>
              <a:defRPr sz="1000"/>
            </a:pPr>
            <a:r>
              <a:t>Displays all sessions saved on your device</a:t>
            </a:r>
            <a:endParaRPr sz="2000"/>
          </a:p>
          <a:p>
            <a:pPr lvl="1">
              <a:spcBef>
                <a:spcPts val="300"/>
              </a:spcBef>
              <a:buFont typeface="Arial"/>
              <a:defRPr sz="1400"/>
            </a:pPr>
            <a:r>
              <a:t>Download All</a:t>
            </a:r>
          </a:p>
          <a:p>
            <a:pPr lvl="2" marL="685800" indent="-231775">
              <a:spcBef>
                <a:spcPts val="200"/>
              </a:spcBef>
              <a:buFont typeface="Arial"/>
              <a:defRPr sz="1000"/>
            </a:pPr>
            <a:r>
              <a:t>Allows you to download all sever sessions to your device</a:t>
            </a:r>
            <a:endParaRPr sz="2000"/>
          </a:p>
          <a:p>
            <a:pPr lvl="1">
              <a:spcBef>
                <a:spcPts val="300"/>
              </a:spcBef>
              <a:buFont typeface="Arial"/>
              <a:defRPr sz="1400"/>
            </a:pPr>
            <a:r>
              <a:t>Delete All</a:t>
            </a:r>
          </a:p>
          <a:p>
            <a:pPr lvl="2" marL="685800" indent="-231775">
              <a:spcBef>
                <a:spcPts val="200"/>
              </a:spcBef>
              <a:buFont typeface="Arial"/>
              <a:defRPr sz="1000"/>
            </a:pPr>
            <a:r>
              <a:t>Deletes all LOCAL sessions    </a:t>
            </a:r>
          </a:p>
        </p:txBody>
      </p:sp>
      <p:sp>
        <p:nvSpPr>
          <p:cNvPr id="154" name="Shape 154"/>
          <p:cNvSpPr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0" indent="0" algn="ctr">
              <a:spcBef>
                <a:spcPts val="500"/>
              </a:spcBef>
              <a:buClr>
                <a:srgbClr val="558ED5"/>
              </a:buClr>
              <a:buSzTx/>
              <a:buFont typeface="Wingdings"/>
              <a:buNone/>
              <a:defRPr sz="2400"/>
            </a:pPr>
            <a:r>
              <a:t>Server             Local</a:t>
            </a:r>
          </a:p>
        </p:txBody>
      </p:sp>
      <p:pic>
        <p:nvPicPr>
          <p:cNvPr id="155" name="image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56265" y="1759787"/>
            <a:ext cx="4190966" cy="322628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image1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9205" y="3618974"/>
            <a:ext cx="1713990" cy="273418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hape 157"/>
          <p:cNvSpPr/>
          <p:nvPr/>
        </p:nvSpPr>
        <p:spPr>
          <a:xfrm flipH="1">
            <a:off x="2663194" y="4123425"/>
            <a:ext cx="718361" cy="862643"/>
          </a:xfrm>
          <a:prstGeom prst="line">
            <a:avLst/>
          </a:prstGeom>
          <a:ln w="25400">
            <a:solidFill>
              <a:srgbClr val="FF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58" name="Shape 158"/>
          <p:cNvSpPr/>
          <p:nvPr/>
        </p:nvSpPr>
        <p:spPr>
          <a:xfrm>
            <a:off x="3381554" y="3709358"/>
            <a:ext cx="878903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History</a:t>
            </a:r>
          </a:p>
          <a:p>
            <a:pPr/>
            <a:r>
              <a:t>Screen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162045" y="6534467"/>
            <a:ext cx="6399458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Copyright 2016 SweetWater Health LLC</a:t>
            </a:r>
          </a:p>
        </p:txBody>
      </p:sp>
      <p:sp>
        <p:nvSpPr>
          <p:cNvPr id="67" name="Shape 67"/>
          <p:cNvSpPr/>
          <p:nvPr>
            <p:ph type="sldNum" sz="quarter" idx="2"/>
          </p:nvPr>
        </p:nvSpPr>
        <p:spPr>
          <a:xfrm>
            <a:off x="8767147" y="6471902"/>
            <a:ext cx="168510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68" name="Shape 68"/>
          <p:cNvSpPr/>
          <p:nvPr>
            <p:ph type="title"/>
          </p:nvPr>
        </p:nvSpPr>
        <p:spPr>
          <a:xfrm>
            <a:off x="1157467" y="172862"/>
            <a:ext cx="7083709" cy="672091"/>
          </a:xfrm>
          <a:prstGeom prst="rect">
            <a:avLst/>
          </a:prstGeom>
        </p:spPr>
        <p:txBody>
          <a:bodyPr/>
          <a:lstStyle>
            <a:lvl1pPr defTabSz="429768">
              <a:defRPr sz="3008"/>
            </a:lvl1pPr>
          </a:lstStyle>
          <a:p>
            <a:pPr>
              <a:defRPr>
                <a:effectLst/>
              </a:defRPr>
            </a:pPr>
            <a:r>
              <a:t>Starting Up With SweetBeat on Android</a:t>
            </a:r>
          </a:p>
        </p:txBody>
      </p:sp>
      <p:sp>
        <p:nvSpPr>
          <p:cNvPr id="69" name="Shape 69"/>
          <p:cNvSpPr/>
          <p:nvPr>
            <p:ph type="body" idx="1"/>
          </p:nvPr>
        </p:nvSpPr>
        <p:spPr>
          <a:xfrm>
            <a:off x="162045" y="1439859"/>
            <a:ext cx="8773612" cy="4990452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Welcome to SweetBeat on Android!  </a:t>
            </a:r>
          </a:p>
          <a:p>
            <a:pPr marL="0" indent="0">
              <a:buSzTx/>
              <a:buNone/>
              <a:defRPr sz="2000"/>
            </a:pPr>
          </a:p>
          <a:p>
            <a:pPr marL="0" indent="0">
              <a:spcBef>
                <a:spcPts val="400"/>
              </a:spcBef>
              <a:buSzTx/>
              <a:buNone/>
              <a:defRPr i="1" sz="2000"/>
            </a:pPr>
            <a:r>
              <a:t>Requirements:</a:t>
            </a:r>
          </a:p>
          <a:p>
            <a:pPr>
              <a:spcBef>
                <a:spcPts val="400"/>
              </a:spcBef>
              <a:defRPr sz="2000"/>
            </a:pPr>
            <a:r>
              <a:t>Android device 4.3 or newer (tablet or phone)</a:t>
            </a:r>
          </a:p>
          <a:p>
            <a:pPr>
              <a:spcBef>
                <a:spcPts val="400"/>
              </a:spcBef>
              <a:defRPr sz="2000"/>
            </a:pPr>
            <a:r>
              <a:t>IMPORTANT: Additional hardware is required</a:t>
            </a:r>
          </a:p>
          <a:p>
            <a:pPr lvl="1" marL="454025" indent="-223838">
              <a:spcBef>
                <a:spcPts val="400"/>
              </a:spcBef>
              <a:buFont typeface="Arial"/>
              <a:defRPr sz="2000"/>
            </a:pPr>
            <a:r>
              <a:t>Bluetooth Low-Energy chest strap heart rate monitor</a:t>
            </a:r>
          </a:p>
          <a:p>
            <a:pPr lvl="1" marL="454025" indent="-223838">
              <a:spcBef>
                <a:spcPts val="400"/>
              </a:spcBef>
              <a:buFont typeface="Arial"/>
              <a:defRPr sz="2000"/>
            </a:pPr>
            <a:r>
              <a:t>Strap must support RR-Intervals</a:t>
            </a:r>
          </a:p>
          <a:p>
            <a:pPr lvl="1" marL="454025" indent="-223838">
              <a:spcBef>
                <a:spcPts val="400"/>
              </a:spcBef>
              <a:buFont typeface="Arial"/>
              <a:defRPr sz="2000"/>
            </a:pPr>
            <a:r>
              <a:t>Here is a list of our supported heart rate monitors: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http://www.sweetwaterhrv.com/healthsensors.shtml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231493" y="6471902"/>
            <a:ext cx="633001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Copyright 2016 SweetWater Health LLC                                                                                     </a:t>
            </a:r>
          </a:p>
        </p:txBody>
      </p:sp>
      <p:sp>
        <p:nvSpPr>
          <p:cNvPr id="72" name="Shape 72"/>
          <p:cNvSpPr/>
          <p:nvPr>
            <p:ph type="title"/>
          </p:nvPr>
        </p:nvSpPr>
        <p:spPr>
          <a:xfrm>
            <a:off x="1184485" y="171851"/>
            <a:ext cx="7168568" cy="673101"/>
          </a:xfrm>
          <a:prstGeom prst="rect">
            <a:avLst/>
          </a:prstGeom>
        </p:spPr>
        <p:txBody>
          <a:bodyPr/>
          <a:lstStyle>
            <a:lvl1pPr defTabSz="429768">
              <a:defRPr sz="3008">
                <a:effectLst>
                  <a:outerShdw sx="100000" sy="100000" kx="0" ky="0" algn="b" rotWithShape="0" blurRad="47752" dist="47752" dir="5400000">
                    <a:srgbClr val="000000"/>
                  </a:outerShdw>
                </a:effectLst>
              </a:defRPr>
            </a:lvl1pPr>
          </a:lstStyle>
          <a:p>
            <a:pPr/>
            <a:r>
              <a:t>Getting Started</a:t>
            </a:r>
          </a:p>
        </p:txBody>
      </p:sp>
      <p:sp>
        <p:nvSpPr>
          <p:cNvPr id="73" name="Shape 73"/>
          <p:cNvSpPr/>
          <p:nvPr>
            <p:ph type="sldNum" sz="quarter" idx="2"/>
          </p:nvPr>
        </p:nvSpPr>
        <p:spPr>
          <a:xfrm>
            <a:off x="8638086" y="6501419"/>
            <a:ext cx="164603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74" name="Shape 74"/>
          <p:cNvSpPr/>
          <p:nvPr>
            <p:ph type="body" sz="half" idx="1"/>
          </p:nvPr>
        </p:nvSpPr>
        <p:spPr>
          <a:xfrm>
            <a:off x="231493" y="1593722"/>
            <a:ext cx="4178462" cy="502977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You have purchased SweetBeat on Android either through the Google Play store, our website or one of our partners’ websites</a:t>
            </a:r>
          </a:p>
          <a:p>
            <a:pPr>
              <a:spcBef>
                <a:spcPts val="400"/>
              </a:spcBef>
              <a:defRPr sz="2000"/>
            </a:pPr>
            <a:r>
              <a:t>You will need to pair your heart rate monitor in your device’s settings</a:t>
            </a:r>
          </a:p>
          <a:p>
            <a:pPr lvl="1">
              <a:spcBef>
                <a:spcPts val="400"/>
              </a:spcBef>
              <a:buFont typeface="Arial"/>
              <a:defRPr sz="2000"/>
            </a:pPr>
            <a:r>
              <a:t>Put on heart rate monitor ensuring “leads” are wet before pairing. You can use either gel or water/saliva.</a:t>
            </a:r>
          </a:p>
          <a:p>
            <a:pPr lvl="1">
              <a:spcBef>
                <a:spcPts val="400"/>
              </a:spcBef>
              <a:buFont typeface="Arial"/>
              <a:defRPr sz="2000"/>
            </a:pPr>
            <a:r>
              <a:t>Open device’s Settings, find Bluetooth, select monitor. You might have to scan to find it.</a:t>
            </a:r>
          </a:p>
        </p:txBody>
      </p:sp>
      <p:pic>
        <p:nvPicPr>
          <p:cNvPr id="75" name="image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10079" y="2083150"/>
            <a:ext cx="20574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age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34823" y="2083150"/>
            <a:ext cx="2057401" cy="36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/>
        </p:nvSpPr>
        <p:spPr>
          <a:xfrm flipH="1">
            <a:off x="5476740" y="1961126"/>
            <a:ext cx="515156" cy="167425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8" name="Shape 78"/>
          <p:cNvSpPr/>
          <p:nvPr/>
        </p:nvSpPr>
        <p:spPr>
          <a:xfrm>
            <a:off x="7540580" y="1961126"/>
            <a:ext cx="90153" cy="1861636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79" name="Shape 79"/>
          <p:cNvSpPr/>
          <p:nvPr/>
        </p:nvSpPr>
        <p:spPr>
          <a:xfrm>
            <a:off x="5112570" y="1616056"/>
            <a:ext cx="3882391" cy="313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Find Bluetooth Heart Rate Monitor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231493" y="6471902"/>
            <a:ext cx="633001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Copyright 2016 SweetWater Health LLC                                                                                       </a:t>
            </a:r>
          </a:p>
        </p:txBody>
      </p:sp>
      <p:sp>
        <p:nvSpPr>
          <p:cNvPr id="82" name="Shape 82"/>
          <p:cNvSpPr/>
          <p:nvPr>
            <p:ph type="title"/>
          </p:nvPr>
        </p:nvSpPr>
        <p:spPr>
          <a:xfrm>
            <a:off x="1184485" y="171851"/>
            <a:ext cx="7168568" cy="673101"/>
          </a:xfrm>
          <a:prstGeom prst="rect">
            <a:avLst/>
          </a:prstGeom>
        </p:spPr>
        <p:txBody>
          <a:bodyPr/>
          <a:lstStyle>
            <a:lvl1pPr defTabSz="429768">
              <a:defRPr sz="3008">
                <a:effectLst>
                  <a:outerShdw sx="100000" sy="100000" kx="0" ky="0" algn="b" rotWithShape="0" blurRad="47752" dist="47752" dir="5400000">
                    <a:srgbClr val="000000"/>
                  </a:outerShdw>
                </a:effectLst>
              </a:defRPr>
            </a:lvl1pPr>
          </a:lstStyle>
          <a:p>
            <a:pPr/>
            <a:r>
              <a:t>Getting Started</a:t>
            </a:r>
          </a:p>
        </p:txBody>
      </p:sp>
      <p:sp>
        <p:nvSpPr>
          <p:cNvPr id="83" name="Shape 83"/>
          <p:cNvSpPr/>
          <p:nvPr>
            <p:ph type="sldNum" sz="quarter" idx="2"/>
          </p:nvPr>
        </p:nvSpPr>
        <p:spPr>
          <a:xfrm>
            <a:off x="8614956" y="6501419"/>
            <a:ext cx="187733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4" name="Shape 84"/>
          <p:cNvSpPr/>
          <p:nvPr>
            <p:ph type="body" sz="half" idx="1"/>
          </p:nvPr>
        </p:nvSpPr>
        <p:spPr>
          <a:xfrm>
            <a:off x="231493" y="1361900"/>
            <a:ext cx="4178462" cy="5029773"/>
          </a:xfrm>
          <a:prstGeom prst="rect">
            <a:avLst/>
          </a:prstGeom>
        </p:spPr>
        <p:txBody>
          <a:bodyPr/>
          <a:lstStyle/>
          <a:p>
            <a:pPr/>
            <a:r>
              <a:t>Open the SweetBeat App</a:t>
            </a:r>
          </a:p>
          <a:p>
            <a:pPr lvl="1">
              <a:spcBef>
                <a:spcPts val="400"/>
              </a:spcBef>
              <a:buFont typeface="Arial"/>
              <a:defRPr sz="2000"/>
            </a:pPr>
            <a:r>
              <a:t>You might have to finish installing if you downloaded it from a website</a:t>
            </a:r>
          </a:p>
          <a:p>
            <a:pPr lvl="1">
              <a:spcBef>
                <a:spcPts val="400"/>
              </a:spcBef>
              <a:buFont typeface="Arial"/>
              <a:defRPr sz="2000"/>
            </a:pPr>
            <a:r>
              <a:t>Read over the disclaimer and select “Accept” to continue</a:t>
            </a:r>
          </a:p>
          <a:p>
            <a:pPr>
              <a:defRPr sz="2300"/>
            </a:pPr>
            <a:r>
              <a:t>The next screen will ask you to create an account or login:</a:t>
            </a:r>
          </a:p>
          <a:p>
            <a:pPr lvl="1">
              <a:spcBef>
                <a:spcPts val="400"/>
              </a:spcBef>
              <a:buFont typeface="Arial"/>
              <a:defRPr sz="2000"/>
            </a:pPr>
            <a:r>
              <a:t>Enter user name</a:t>
            </a:r>
          </a:p>
          <a:p>
            <a:pPr lvl="1">
              <a:spcBef>
                <a:spcPts val="400"/>
              </a:spcBef>
              <a:buFont typeface="Arial"/>
              <a:defRPr sz="2000"/>
            </a:pPr>
            <a:r>
              <a:t>Enter password</a:t>
            </a:r>
          </a:p>
          <a:p>
            <a:pPr lvl="1">
              <a:spcBef>
                <a:spcPts val="400"/>
              </a:spcBef>
              <a:buFont typeface="Arial"/>
              <a:defRPr sz="2000"/>
            </a:pPr>
            <a:r>
              <a:t>Select either Login or Create</a:t>
            </a:r>
          </a:p>
          <a:p>
            <a:pPr lvl="1">
              <a:spcBef>
                <a:spcPts val="400"/>
              </a:spcBef>
              <a:buFont typeface="Arial"/>
              <a:defRPr sz="2000"/>
            </a:pPr>
            <a:r>
              <a:t>It will say logged in above “User Name” once you are done.</a:t>
            </a:r>
          </a:p>
        </p:txBody>
      </p:sp>
      <p:sp>
        <p:nvSpPr>
          <p:cNvPr id="85" name="Shape 85"/>
          <p:cNvSpPr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</p:txBody>
      </p:sp>
      <p:pic>
        <p:nvPicPr>
          <p:cNvPr id="86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04101" y="2187607"/>
            <a:ext cx="2057401" cy="365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6170" y="2187607"/>
            <a:ext cx="2057401" cy="3657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/>
        </p:nvSpPr>
        <p:spPr>
          <a:xfrm>
            <a:off x="231493" y="6471902"/>
            <a:ext cx="633001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Copyright 2016 SweetWater Health LLC</a:t>
            </a:r>
          </a:p>
        </p:txBody>
      </p:sp>
      <p:sp>
        <p:nvSpPr>
          <p:cNvPr id="90" name="Shape 90"/>
          <p:cNvSpPr/>
          <p:nvPr>
            <p:ph type="title"/>
          </p:nvPr>
        </p:nvSpPr>
        <p:spPr>
          <a:xfrm>
            <a:off x="1184485" y="171851"/>
            <a:ext cx="7168568" cy="673101"/>
          </a:xfrm>
          <a:prstGeom prst="rect">
            <a:avLst/>
          </a:prstGeom>
        </p:spPr>
        <p:txBody>
          <a:bodyPr/>
          <a:lstStyle>
            <a:lvl1pPr defTabSz="429768">
              <a:defRPr sz="3008">
                <a:effectLst>
                  <a:outerShdw sx="100000" sy="100000" kx="0" ky="0" algn="b" rotWithShape="0" blurRad="47752" dist="47752" dir="5400000">
                    <a:srgbClr val="000000"/>
                  </a:outerShdw>
                </a:effectLst>
              </a:defRPr>
            </a:lvl1pPr>
          </a:lstStyle>
          <a:p>
            <a:pPr/>
            <a:r>
              <a:t>Pair Heart Rate Monitor in App</a:t>
            </a:r>
          </a:p>
        </p:txBody>
      </p:sp>
      <p:sp>
        <p:nvSpPr>
          <p:cNvPr id="91" name="Shape 91"/>
          <p:cNvSpPr/>
          <p:nvPr>
            <p:ph type="sldNum" sz="quarter" idx="2"/>
          </p:nvPr>
        </p:nvSpPr>
        <p:spPr>
          <a:xfrm>
            <a:off x="8636288" y="6501419"/>
            <a:ext cx="166401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2" name="Shape 92"/>
          <p:cNvSpPr/>
          <p:nvPr>
            <p:ph type="body" sz="half" idx="1"/>
          </p:nvPr>
        </p:nvSpPr>
        <p:spPr>
          <a:xfrm>
            <a:off x="21184" y="1478932"/>
            <a:ext cx="4178462" cy="5029773"/>
          </a:xfrm>
          <a:prstGeom prst="rect">
            <a:avLst/>
          </a:prstGeom>
        </p:spPr>
        <p:txBody>
          <a:bodyPr/>
          <a:lstStyle/>
          <a:p>
            <a:pPr/>
            <a:r>
              <a:t>Next you will want to pair your Bluetooth Heart Rate Monitor to your application.</a:t>
            </a:r>
          </a:p>
          <a:p>
            <a:pPr lvl="1">
              <a:spcBef>
                <a:spcPts val="400"/>
              </a:spcBef>
              <a:buFont typeface="Arial"/>
              <a:defRPr sz="2000"/>
            </a:pPr>
            <a:r>
              <a:t>Select the dots in the top right corner, then select “Settings”</a:t>
            </a:r>
          </a:p>
          <a:p>
            <a:pPr lvl="1">
              <a:spcBef>
                <a:spcPts val="400"/>
              </a:spcBef>
              <a:buFont typeface="Arial"/>
              <a:defRPr sz="2000"/>
            </a:pPr>
            <a:r>
              <a:t>Select “Bluetooth”</a:t>
            </a:r>
          </a:p>
          <a:p>
            <a:pPr lvl="1">
              <a:spcBef>
                <a:spcPts val="400"/>
              </a:spcBef>
              <a:buFont typeface="Arial"/>
              <a:defRPr sz="2000"/>
            </a:pPr>
            <a:r>
              <a:t>Select your device</a:t>
            </a:r>
          </a:p>
          <a:p>
            <a:pPr lvl="2" marL="685800" indent="-231775">
              <a:spcBef>
                <a:spcPts val="400"/>
              </a:spcBef>
              <a:buFont typeface="Arial"/>
              <a:defRPr sz="1800"/>
            </a:pPr>
            <a:r>
              <a:t>If you do not see your device, you will want to “Scan”</a:t>
            </a:r>
            <a:endParaRPr sz="2000"/>
          </a:p>
          <a:p>
            <a:pPr lvl="2" marL="685800" indent="-231775">
              <a:spcBef>
                <a:spcPts val="400"/>
              </a:spcBef>
              <a:buFont typeface="Arial"/>
              <a:defRPr sz="1800"/>
            </a:pPr>
            <a:r>
              <a:t>If you want to disconnect, select “Release”</a:t>
            </a:r>
            <a:endParaRPr sz="2000"/>
          </a:p>
          <a:p>
            <a:pPr lvl="2" marL="685800" indent="-231775">
              <a:spcBef>
                <a:spcPts val="400"/>
              </a:spcBef>
              <a:buFont typeface="Arial"/>
              <a:defRPr sz="1800"/>
            </a:pPr>
            <a:r>
              <a:t>You will see a message above the buttons that explains what is going on</a:t>
            </a:r>
          </a:p>
        </p:txBody>
      </p:sp>
      <p:sp>
        <p:nvSpPr>
          <p:cNvPr id="93" name="Shape 93"/>
          <p:cNvSpPr/>
          <p:nvPr>
            <p:ph type="body" idx="13"/>
          </p:nvPr>
        </p:nvSpPr>
        <p:spPr>
          <a:xfrm>
            <a:off x="4183810" y="5796329"/>
            <a:ext cx="4763420" cy="66349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92075" indent="-92075" defTabSz="182880">
              <a:spcBef>
                <a:spcPts val="200"/>
              </a:spcBef>
              <a:buClr>
                <a:srgbClr val="558ED5"/>
              </a:buClr>
              <a:buFont typeface="Wingdings"/>
              <a:buChar char="▪"/>
              <a:defRPr sz="960"/>
            </a:pPr>
          </a:p>
          <a:p>
            <a:pPr marL="92075" indent="-92075" defTabSz="182880">
              <a:spcBef>
                <a:spcPts val="200"/>
              </a:spcBef>
              <a:buClr>
                <a:srgbClr val="558ED5"/>
              </a:buClr>
              <a:buFont typeface="Wingdings"/>
              <a:buChar char="▪"/>
              <a:defRPr sz="960"/>
            </a:pPr>
          </a:p>
          <a:p>
            <a:pPr marL="92075" indent="-92075" defTabSz="182880">
              <a:spcBef>
                <a:spcPts val="200"/>
              </a:spcBef>
              <a:buClr>
                <a:srgbClr val="558ED5"/>
              </a:buClr>
              <a:buFont typeface="Wingdings"/>
              <a:buChar char="▪"/>
              <a:defRPr sz="960"/>
            </a:pPr>
          </a:p>
          <a:p>
            <a:pPr marL="92075" indent="-92075" defTabSz="182880">
              <a:spcBef>
                <a:spcPts val="200"/>
              </a:spcBef>
              <a:buClr>
                <a:srgbClr val="558ED5"/>
              </a:buClr>
              <a:buFont typeface="Wingdings"/>
              <a:buChar char="▪"/>
              <a:defRPr sz="960"/>
            </a:pPr>
          </a:p>
          <a:p>
            <a:pPr marL="92075" indent="-92075" defTabSz="182880">
              <a:spcBef>
                <a:spcPts val="200"/>
              </a:spcBef>
              <a:buClr>
                <a:srgbClr val="558ED5"/>
              </a:buClr>
              <a:buFont typeface="Wingdings"/>
              <a:buChar char="▪"/>
              <a:defRPr sz="960"/>
            </a:pPr>
          </a:p>
          <a:p>
            <a:pPr marL="92075" indent="-92075" defTabSz="182880">
              <a:spcBef>
                <a:spcPts val="200"/>
              </a:spcBef>
              <a:buClr>
                <a:srgbClr val="558ED5"/>
              </a:buClr>
              <a:buFont typeface="Wingdings"/>
              <a:buChar char="▪"/>
              <a:defRPr sz="960"/>
            </a:pPr>
          </a:p>
          <a:p>
            <a:pPr marL="0" indent="0" defTabSz="182880">
              <a:spcBef>
                <a:spcPts val="200"/>
              </a:spcBef>
              <a:buClr>
                <a:srgbClr val="558ED5"/>
              </a:buClr>
              <a:buSzTx/>
              <a:buFont typeface="Wingdings"/>
              <a:buNone/>
              <a:defRPr sz="720"/>
            </a:pPr>
          </a:p>
          <a:p>
            <a:pPr marL="0" indent="0" defTabSz="182880">
              <a:spcBef>
                <a:spcPts val="200"/>
              </a:spcBef>
              <a:buClr>
                <a:srgbClr val="558ED5"/>
              </a:buClr>
              <a:buSzTx/>
              <a:buFont typeface="Wingdings"/>
              <a:buNone/>
              <a:defRPr sz="720"/>
            </a:pPr>
          </a:p>
          <a:p>
            <a:pPr marL="0" indent="0" defTabSz="182880">
              <a:spcBef>
                <a:spcPts val="200"/>
              </a:spcBef>
              <a:buClr>
                <a:srgbClr val="558ED5"/>
              </a:buClr>
              <a:buSzTx/>
              <a:buFont typeface="Wingdings"/>
              <a:buNone/>
              <a:defRPr sz="720"/>
            </a:pPr>
          </a:p>
          <a:p>
            <a:pPr marL="0" indent="0" defTabSz="182880">
              <a:spcBef>
                <a:spcPts val="100"/>
              </a:spcBef>
              <a:buClr>
                <a:srgbClr val="558ED5"/>
              </a:buClr>
              <a:buSzTx/>
              <a:buFont typeface="Wingdings"/>
              <a:buNone/>
              <a:defRPr sz="720"/>
            </a:pPr>
            <a:r>
              <a:t>  </a:t>
            </a:r>
          </a:p>
        </p:txBody>
      </p:sp>
      <p:pic>
        <p:nvPicPr>
          <p:cNvPr id="94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78344" y="2064459"/>
            <a:ext cx="2057401" cy="36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Shape 95"/>
          <p:cNvSpPr/>
          <p:nvPr/>
        </p:nvSpPr>
        <p:spPr>
          <a:xfrm>
            <a:off x="4597758" y="5883688"/>
            <a:ext cx="4349473" cy="6173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Settings Screen           Bluetooth Screen</a:t>
            </a:r>
          </a:p>
        </p:txBody>
      </p:sp>
      <p:pic>
        <p:nvPicPr>
          <p:cNvPr id="96" name="image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14442" y="2064459"/>
            <a:ext cx="2057401" cy="36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/>
        </p:nvSpPr>
        <p:spPr>
          <a:xfrm>
            <a:off x="5852219" y="1819862"/>
            <a:ext cx="515157" cy="46353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8" name="Shape 98"/>
          <p:cNvSpPr/>
          <p:nvPr/>
        </p:nvSpPr>
        <p:spPr>
          <a:xfrm>
            <a:off x="4768769" y="1848518"/>
            <a:ext cx="458302" cy="147713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99" name="Shape 99"/>
          <p:cNvSpPr/>
          <p:nvPr/>
        </p:nvSpPr>
        <p:spPr>
          <a:xfrm>
            <a:off x="5261019" y="1512085"/>
            <a:ext cx="1553424" cy="288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Drop-down menu</a:t>
            </a:r>
          </a:p>
        </p:txBody>
      </p:sp>
      <p:sp>
        <p:nvSpPr>
          <p:cNvPr id="100" name="Shape 100"/>
          <p:cNvSpPr/>
          <p:nvPr/>
        </p:nvSpPr>
        <p:spPr>
          <a:xfrm>
            <a:off x="4285788" y="1595053"/>
            <a:ext cx="85545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Bluetooth</a:t>
            </a:r>
          </a:p>
        </p:txBody>
      </p:sp>
      <p:sp>
        <p:nvSpPr>
          <p:cNvPr id="101" name="Shape 101"/>
          <p:cNvSpPr/>
          <p:nvPr/>
        </p:nvSpPr>
        <p:spPr>
          <a:xfrm flipH="1">
            <a:off x="7637173" y="1902829"/>
            <a:ext cx="98716" cy="87900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02" name="Shape 102"/>
          <p:cNvSpPr/>
          <p:nvPr/>
        </p:nvSpPr>
        <p:spPr>
          <a:xfrm>
            <a:off x="7236279" y="1386795"/>
            <a:ext cx="1710952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pPr/>
            <a:r>
              <a:t>Device status will be listed here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>
            <a:off x="231493" y="6471902"/>
            <a:ext cx="633001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Copyright 2016 SweetWater Health LLC</a:t>
            </a:r>
          </a:p>
        </p:txBody>
      </p:sp>
      <p:sp>
        <p:nvSpPr>
          <p:cNvPr id="105" name="Shape 105"/>
          <p:cNvSpPr/>
          <p:nvPr>
            <p:ph type="title"/>
          </p:nvPr>
        </p:nvSpPr>
        <p:spPr>
          <a:xfrm>
            <a:off x="1184485" y="171851"/>
            <a:ext cx="7168568" cy="673101"/>
          </a:xfrm>
          <a:prstGeom prst="rect">
            <a:avLst/>
          </a:prstGeom>
        </p:spPr>
        <p:txBody>
          <a:bodyPr/>
          <a:lstStyle>
            <a:lvl1pPr defTabSz="429768">
              <a:defRPr sz="3008">
                <a:effectLst>
                  <a:outerShdw sx="100000" sy="100000" kx="0" ky="0" algn="b" rotWithShape="0" blurRad="47752" dist="47752" dir="5400000">
                    <a:srgbClr val="000000"/>
                  </a:outerShdw>
                </a:effectLst>
              </a:defRPr>
            </a:lvl1pPr>
          </a:lstStyle>
          <a:p>
            <a:pPr/>
            <a:r>
              <a:t>Run a Session</a:t>
            </a:r>
          </a:p>
        </p:txBody>
      </p:sp>
      <p:sp>
        <p:nvSpPr>
          <p:cNvPr id="106" name="Shape 106"/>
          <p:cNvSpPr/>
          <p:nvPr>
            <p:ph type="sldNum" sz="quarter" idx="2"/>
          </p:nvPr>
        </p:nvSpPr>
        <p:spPr>
          <a:xfrm>
            <a:off x="8631513" y="6501419"/>
            <a:ext cx="171176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7" name="Shape 107"/>
          <p:cNvSpPr/>
          <p:nvPr>
            <p:ph type="body" sz="half" idx="1"/>
          </p:nvPr>
        </p:nvSpPr>
        <p:spPr>
          <a:xfrm>
            <a:off x="231493" y="1374779"/>
            <a:ext cx="4178462" cy="502977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1900"/>
            </a:pPr>
            <a:r>
              <a:t>Select the Monitor Screen tab</a:t>
            </a:r>
          </a:p>
          <a:p>
            <a:pPr lvl="1">
              <a:spcBef>
                <a:spcPts val="300"/>
              </a:spcBef>
              <a:buFont typeface="Arial"/>
              <a:defRPr sz="1600"/>
            </a:pPr>
            <a:r>
              <a:t>If the heart rate monitor is not paired correctly, it will ask you to connect again. If it is, you will see your heart rate populating.</a:t>
            </a:r>
          </a:p>
          <a:p>
            <a:pPr>
              <a:spcBef>
                <a:spcPts val="400"/>
              </a:spcBef>
              <a:defRPr sz="1900"/>
            </a:pPr>
            <a:r>
              <a:t>Select “Stress” to run a regular session</a:t>
            </a:r>
          </a:p>
          <a:p>
            <a:pPr lvl="1">
              <a:spcBef>
                <a:spcPts val="300"/>
              </a:spcBef>
              <a:buFont typeface="Arial"/>
              <a:defRPr sz="1600"/>
            </a:pPr>
            <a:r>
              <a:t>Select tag before starting session</a:t>
            </a:r>
          </a:p>
          <a:p>
            <a:pPr lvl="1">
              <a:spcBef>
                <a:spcPts val="300"/>
              </a:spcBef>
              <a:buFont typeface="Arial"/>
              <a:defRPr sz="1600"/>
            </a:pPr>
            <a:r>
              <a:t>Press Stop when complete</a:t>
            </a:r>
          </a:p>
          <a:p>
            <a:pPr lvl="1">
              <a:spcBef>
                <a:spcPts val="300"/>
              </a:spcBef>
              <a:buFont typeface="Arial"/>
              <a:defRPr sz="1600"/>
            </a:pPr>
            <a:r>
              <a:t>Your session is automatically uploaded and tagged with selected tag</a:t>
            </a:r>
          </a:p>
          <a:p>
            <a:pPr>
              <a:spcBef>
                <a:spcPts val="400"/>
              </a:spcBef>
              <a:defRPr sz="1900"/>
            </a:pPr>
            <a:r>
              <a:t>Run a “HRV for Training” session </a:t>
            </a:r>
          </a:p>
          <a:p>
            <a:pPr lvl="1">
              <a:spcBef>
                <a:spcPts val="300"/>
              </a:spcBef>
              <a:buFont typeface="Arial"/>
              <a:defRPr sz="1600"/>
            </a:pPr>
            <a:r>
              <a:t>Performed in the morning before you get out of bed</a:t>
            </a:r>
          </a:p>
          <a:p>
            <a:pPr lvl="1">
              <a:spcBef>
                <a:spcPts val="300"/>
              </a:spcBef>
              <a:buFont typeface="Arial"/>
              <a:defRPr sz="1600"/>
            </a:pPr>
            <a:r>
              <a:t>Automatically stops after ~ 3 minutes</a:t>
            </a:r>
          </a:p>
          <a:p>
            <a:pPr lvl="1">
              <a:spcBef>
                <a:spcPts val="300"/>
              </a:spcBef>
              <a:buFont typeface="Arial"/>
              <a:defRPr sz="1600"/>
            </a:pPr>
            <a:r>
              <a:t>These sessions will show up in your HRV for Training graph and will automatically have HRV tag</a:t>
            </a:r>
          </a:p>
        </p:txBody>
      </p:sp>
      <p:sp>
        <p:nvSpPr>
          <p:cNvPr id="108" name="Shape 108"/>
          <p:cNvSpPr/>
          <p:nvPr>
            <p:ph type="body" idx="13"/>
          </p:nvPr>
        </p:nvSpPr>
        <p:spPr>
          <a:xfrm>
            <a:off x="4768770" y="6053070"/>
            <a:ext cx="4178461" cy="445394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 marL="0" indent="0" algn="ctr">
              <a:spcBef>
                <a:spcPts val="500"/>
              </a:spcBef>
              <a:buClr>
                <a:srgbClr val="558ED5"/>
              </a:buClr>
              <a:buSzTx/>
              <a:buFont typeface="Wingdings"/>
              <a:buNone/>
              <a:defRPr sz="2400"/>
            </a:lvl1pPr>
          </a:lstStyle>
          <a:p>
            <a:pPr/>
            <a:r>
              <a:t>Monitor Screen</a:t>
            </a:r>
          </a:p>
        </p:txBody>
      </p:sp>
      <p:pic>
        <p:nvPicPr>
          <p:cNvPr id="109" name="image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72125" y="1453513"/>
            <a:ext cx="2571750" cy="45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0" name="Shape 110"/>
          <p:cNvSpPr/>
          <p:nvPr/>
        </p:nvSpPr>
        <p:spPr>
          <a:xfrm flipV="1">
            <a:off x="4018207" y="2331075"/>
            <a:ext cx="1829754" cy="592429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1" name="Shape 111"/>
          <p:cNvSpPr/>
          <p:nvPr/>
        </p:nvSpPr>
        <p:spPr>
          <a:xfrm flipV="1">
            <a:off x="4272036" y="2718282"/>
            <a:ext cx="1545741" cy="1818833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2" name="Shape 112"/>
          <p:cNvSpPr/>
          <p:nvPr/>
        </p:nvSpPr>
        <p:spPr>
          <a:xfrm flipH="1" flipV="1">
            <a:off x="8143877" y="2331075"/>
            <a:ext cx="577973" cy="193184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13" name="Shape 113"/>
          <p:cNvSpPr/>
          <p:nvPr/>
        </p:nvSpPr>
        <p:spPr>
          <a:xfrm>
            <a:off x="8299698" y="2515454"/>
            <a:ext cx="844302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Session tag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/>
        </p:nvSpPr>
        <p:spPr>
          <a:xfrm>
            <a:off x="231493" y="6471902"/>
            <a:ext cx="633001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Copyright 2016 SweetWater Health LLC                                                                                           </a:t>
            </a:r>
          </a:p>
        </p:txBody>
      </p:sp>
      <p:sp>
        <p:nvSpPr>
          <p:cNvPr id="116" name="Shape 116"/>
          <p:cNvSpPr/>
          <p:nvPr>
            <p:ph type="title"/>
          </p:nvPr>
        </p:nvSpPr>
        <p:spPr>
          <a:xfrm>
            <a:off x="1184485" y="171851"/>
            <a:ext cx="7168568" cy="673101"/>
          </a:xfrm>
          <a:prstGeom prst="rect">
            <a:avLst/>
          </a:prstGeom>
        </p:spPr>
        <p:txBody>
          <a:bodyPr/>
          <a:lstStyle>
            <a:lvl1pPr defTabSz="429768">
              <a:defRPr sz="3008">
                <a:effectLst>
                  <a:outerShdw sx="100000" sy="100000" kx="0" ky="0" algn="b" rotWithShape="0" blurRad="47752" dist="47752" dir="5400000">
                    <a:srgbClr val="000000"/>
                  </a:outerShdw>
                </a:effectLst>
              </a:defRPr>
            </a:lvl1pPr>
          </a:lstStyle>
          <a:p>
            <a:pPr/>
            <a:r>
              <a:t>Real Time Session Information</a:t>
            </a:r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xfrm>
            <a:off x="8640257" y="6501419"/>
            <a:ext cx="162432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18" name="Shape 118"/>
          <p:cNvSpPr/>
          <p:nvPr>
            <p:ph type="body" sz="half" idx="1"/>
          </p:nvPr>
        </p:nvSpPr>
        <p:spPr>
          <a:xfrm>
            <a:off x="231493" y="1400537"/>
            <a:ext cx="4178462" cy="502977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400"/>
              </a:spcBef>
              <a:defRPr sz="2000"/>
            </a:pPr>
            <a:r>
              <a:t>During the session, real time information is displayed</a:t>
            </a:r>
          </a:p>
          <a:p>
            <a:pPr>
              <a:spcBef>
                <a:spcPts val="400"/>
              </a:spcBef>
              <a:defRPr sz="2000"/>
            </a:pPr>
            <a:r>
              <a:t>Please review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HRV Measurement Explanations</a:t>
            </a:r>
            <a:r>
              <a:t> to understand these parameters.</a:t>
            </a:r>
          </a:p>
          <a:p>
            <a:pPr>
              <a:spcBef>
                <a:spcPts val="400"/>
              </a:spcBef>
              <a:defRPr sz="2000"/>
            </a:pPr>
            <a:r>
              <a:t>Stress session</a:t>
            </a:r>
          </a:p>
          <a:p>
            <a:pPr lvl="1">
              <a:spcBef>
                <a:spcPts val="300"/>
              </a:spcBef>
              <a:buFont typeface="Arial"/>
              <a:defRPr sz="1600"/>
            </a:pPr>
            <a:r>
              <a:t>Time counts up and displays session length</a:t>
            </a:r>
          </a:p>
          <a:p>
            <a:pPr lvl="1">
              <a:spcBef>
                <a:spcPts val="300"/>
              </a:spcBef>
              <a:buFont typeface="Arial"/>
              <a:defRPr sz="1600"/>
            </a:pPr>
            <a:r>
              <a:t>Stress will go from 1 to 5. 1 being the least stressed and 5 being the most stressed</a:t>
            </a:r>
          </a:p>
          <a:p>
            <a:pPr>
              <a:spcBef>
                <a:spcPts val="400"/>
              </a:spcBef>
              <a:defRPr sz="2000"/>
            </a:pPr>
            <a:r>
              <a:t>HRV for Training session</a:t>
            </a:r>
          </a:p>
          <a:p>
            <a:pPr lvl="1">
              <a:spcBef>
                <a:spcPts val="300"/>
              </a:spcBef>
              <a:buFont typeface="Arial"/>
              <a:defRPr sz="1600"/>
            </a:pPr>
            <a:r>
              <a:t>Time will count down to 0</a:t>
            </a:r>
          </a:p>
          <a:p>
            <a:pPr>
              <a:spcBef>
                <a:spcPts val="400"/>
              </a:spcBef>
              <a:defRPr sz="2000"/>
            </a:pPr>
            <a:r>
              <a:t>Session Quality will go from black to red if the quality is not good</a:t>
            </a:r>
          </a:p>
        </p:txBody>
      </p:sp>
      <p:sp>
        <p:nvSpPr>
          <p:cNvPr id="119" name="Shape 119"/>
          <p:cNvSpPr/>
          <p:nvPr>
            <p:ph type="body" idx="13"/>
          </p:nvPr>
        </p:nvSpPr>
        <p:spPr>
          <a:xfrm>
            <a:off x="4750089" y="1782300"/>
            <a:ext cx="4178461" cy="5029773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0" indent="0" algn="ctr">
              <a:spcBef>
                <a:spcPts val="500"/>
              </a:spcBef>
              <a:buClr>
                <a:srgbClr val="558ED5"/>
              </a:buClr>
              <a:buSzTx/>
              <a:buFont typeface="Wingdings"/>
              <a:buNone/>
              <a:defRPr sz="2400"/>
            </a:pPr>
            <a:r>
              <a:t>Monitor Screen</a:t>
            </a:r>
          </a:p>
        </p:txBody>
      </p:sp>
      <p:pic>
        <p:nvPicPr>
          <p:cNvPr id="120" name="image1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72125" y="1533085"/>
            <a:ext cx="2571750" cy="45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 flipV="1">
            <a:off x="4169004" y="3039415"/>
            <a:ext cx="1403120" cy="51237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2" name="Shape 122"/>
          <p:cNvSpPr/>
          <p:nvPr/>
        </p:nvSpPr>
        <p:spPr>
          <a:xfrm flipV="1">
            <a:off x="3928055" y="4018207"/>
            <a:ext cx="1644070" cy="1511601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3" name="Shape 123"/>
          <p:cNvSpPr/>
          <p:nvPr/>
        </p:nvSpPr>
        <p:spPr>
          <a:xfrm flipH="1" flipV="1">
            <a:off x="8143874" y="4018207"/>
            <a:ext cx="381941" cy="77275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4" name="Shape 124"/>
          <p:cNvSpPr/>
          <p:nvPr/>
        </p:nvSpPr>
        <p:spPr>
          <a:xfrm>
            <a:off x="8466779" y="3833872"/>
            <a:ext cx="721218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Stress score</a:t>
            </a:r>
          </a:p>
        </p:txBody>
      </p:sp>
      <p:sp>
        <p:nvSpPr>
          <p:cNvPr id="125" name="Shape 125"/>
          <p:cNvSpPr/>
          <p:nvPr/>
        </p:nvSpPr>
        <p:spPr>
          <a:xfrm flipV="1">
            <a:off x="5190185" y="4829578"/>
            <a:ext cx="381940" cy="47725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6" name="Shape 126"/>
          <p:cNvSpPr/>
          <p:nvPr/>
        </p:nvSpPr>
        <p:spPr>
          <a:xfrm>
            <a:off x="4625052" y="5306834"/>
            <a:ext cx="947074" cy="492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Real-time EKG</a:t>
            </a:r>
          </a:p>
        </p:txBody>
      </p:sp>
      <p:sp>
        <p:nvSpPr>
          <p:cNvPr id="127" name="Shape 127"/>
          <p:cNvSpPr/>
          <p:nvPr/>
        </p:nvSpPr>
        <p:spPr>
          <a:xfrm>
            <a:off x="5190185" y="2163651"/>
            <a:ext cx="381940" cy="25758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28" name="Shape 128"/>
          <p:cNvSpPr/>
          <p:nvPr/>
        </p:nvSpPr>
        <p:spPr>
          <a:xfrm>
            <a:off x="4206056" y="1932751"/>
            <a:ext cx="1125424" cy="4920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/>
            </a:lvl1pPr>
          </a:lstStyle>
          <a:p>
            <a:pPr/>
            <a:r>
              <a:t>Session description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231493" y="6471902"/>
            <a:ext cx="633001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Copyright 2016 SweetWater Health LLC</a:t>
            </a:r>
          </a:p>
        </p:txBody>
      </p:sp>
      <p:sp>
        <p:nvSpPr>
          <p:cNvPr id="131" name="Shape 131"/>
          <p:cNvSpPr/>
          <p:nvPr>
            <p:ph type="title"/>
          </p:nvPr>
        </p:nvSpPr>
        <p:spPr>
          <a:xfrm>
            <a:off x="1184485" y="171851"/>
            <a:ext cx="7168568" cy="673101"/>
          </a:xfrm>
          <a:prstGeom prst="rect">
            <a:avLst/>
          </a:prstGeom>
        </p:spPr>
        <p:txBody>
          <a:bodyPr/>
          <a:lstStyle>
            <a:lvl1pPr defTabSz="429768">
              <a:defRPr sz="3008">
                <a:effectLst>
                  <a:outerShdw sx="100000" sy="100000" kx="0" ky="0" algn="b" rotWithShape="0" blurRad="47752" dist="47752" dir="5400000">
                    <a:srgbClr val="000000"/>
                  </a:outerShdw>
                </a:effectLst>
              </a:defRPr>
            </a:lvl1pPr>
          </a:lstStyle>
          <a:p>
            <a:pPr/>
            <a:r>
              <a:t>Charts and Graphs</a:t>
            </a:r>
          </a:p>
        </p:txBody>
      </p:sp>
      <p:sp>
        <p:nvSpPr>
          <p:cNvPr id="132" name="Shape 132"/>
          <p:cNvSpPr/>
          <p:nvPr>
            <p:ph type="sldNum" sz="quarter" idx="2"/>
          </p:nvPr>
        </p:nvSpPr>
        <p:spPr>
          <a:xfrm>
            <a:off x="8635544" y="6501419"/>
            <a:ext cx="167145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33" name="Shape 133"/>
          <p:cNvSpPr/>
          <p:nvPr>
            <p:ph type="body" sz="half" idx="1"/>
          </p:nvPr>
        </p:nvSpPr>
        <p:spPr>
          <a:xfrm>
            <a:off x="231493" y="1338167"/>
            <a:ext cx="4178462" cy="3272470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b="1" sz="1600"/>
            </a:pPr>
            <a:r>
              <a:t>Select the 3 dots on the right side, then select “Analyze”</a:t>
            </a:r>
          </a:p>
          <a:p>
            <a:pPr lvl="1">
              <a:spcBef>
                <a:spcPts val="300"/>
              </a:spcBef>
              <a:buFont typeface="Arial"/>
              <a:defRPr sz="1400"/>
            </a:pPr>
            <a:r>
              <a:t>The menu options will be different depending on your screen size. You may see the dots only or you may see the picture image shown to the right.</a:t>
            </a:r>
          </a:p>
          <a:p>
            <a:pPr lvl="1">
              <a:spcBef>
                <a:spcPts val="300"/>
              </a:spcBef>
              <a:buFont typeface="Arial"/>
              <a:defRPr sz="1400"/>
            </a:pPr>
            <a:r>
              <a:t>Raw RRs is the default session view</a:t>
            </a:r>
          </a:p>
          <a:p>
            <a:pPr lvl="1">
              <a:spcBef>
                <a:spcPts val="300"/>
              </a:spcBef>
              <a:buFont typeface="Arial"/>
              <a:defRPr sz="1400"/>
            </a:pPr>
            <a:r>
              <a:t>Select Session button to view session details</a:t>
            </a:r>
          </a:p>
          <a:p>
            <a:pPr>
              <a:spcBef>
                <a:spcPts val="300"/>
              </a:spcBef>
              <a:defRPr sz="1600"/>
            </a:pPr>
            <a:r>
              <a:t>The graphs screen will automatically open at the end of an HRV for Training session</a:t>
            </a:r>
          </a:p>
          <a:p>
            <a:pPr lvl="1">
              <a:spcBef>
                <a:spcPts val="300"/>
              </a:spcBef>
              <a:buFont typeface="Arial"/>
              <a:defRPr sz="1400"/>
            </a:pPr>
            <a:r>
              <a:t>Select HRVs button to view HRV for Training chart</a:t>
            </a:r>
          </a:p>
        </p:txBody>
      </p:sp>
      <p:sp>
        <p:nvSpPr>
          <p:cNvPr id="134" name="Shape 134"/>
          <p:cNvSpPr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0" indent="0" algn="ctr">
              <a:spcBef>
                <a:spcPts val="500"/>
              </a:spcBef>
              <a:buClr>
                <a:srgbClr val="558ED5"/>
              </a:buClr>
              <a:buSzTx/>
              <a:buFont typeface="Wingdings"/>
              <a:buNone/>
              <a:defRPr sz="2400"/>
            </a:pPr>
          </a:p>
          <a:p>
            <a:pPr marL="0" indent="0" algn="ctr">
              <a:spcBef>
                <a:spcPts val="500"/>
              </a:spcBef>
              <a:buClr>
                <a:srgbClr val="558ED5"/>
              </a:buClr>
              <a:buSzTx/>
              <a:buFont typeface="Wingdings"/>
              <a:buNone/>
              <a:defRPr sz="2400"/>
            </a:pPr>
            <a:r>
              <a:t>            </a:t>
            </a:r>
          </a:p>
          <a:p>
            <a:pPr marL="0" indent="0" algn="ctr">
              <a:spcBef>
                <a:spcPts val="500"/>
              </a:spcBef>
              <a:buClr>
                <a:srgbClr val="558ED5"/>
              </a:buClr>
              <a:buSzTx/>
              <a:buFont typeface="Wingdings"/>
              <a:buNone/>
              <a:defRPr sz="2400"/>
            </a:pPr>
            <a:r>
              <a:t>                          HRVs</a:t>
            </a:r>
          </a:p>
        </p:txBody>
      </p:sp>
      <p:pic>
        <p:nvPicPr>
          <p:cNvPr id="135" name="image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89525" y="4397633"/>
            <a:ext cx="1447365" cy="2305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image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23188" y="4384754"/>
            <a:ext cx="1435038" cy="2294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image1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82388" y="1616549"/>
            <a:ext cx="3718636" cy="4056508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hape 138"/>
          <p:cNvSpPr/>
          <p:nvPr/>
        </p:nvSpPr>
        <p:spPr>
          <a:xfrm>
            <a:off x="1587818" y="5302694"/>
            <a:ext cx="647916" cy="3506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Raw</a:t>
            </a:r>
          </a:p>
        </p:txBody>
      </p:sp>
      <p:sp>
        <p:nvSpPr>
          <p:cNvPr id="139" name="Shape 139"/>
          <p:cNvSpPr/>
          <p:nvPr/>
        </p:nvSpPr>
        <p:spPr>
          <a:xfrm>
            <a:off x="5395299" y="5164194"/>
            <a:ext cx="980925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/>
            <a:r>
              <a:t>Session</a:t>
            </a:r>
          </a:p>
          <a:p>
            <a:pPr algn="ctr"/>
            <a:r>
              <a:t>Graph</a:t>
            </a:r>
          </a:p>
        </p:txBody>
      </p:sp>
      <p:sp>
        <p:nvSpPr>
          <p:cNvPr id="140" name="Shape 140"/>
          <p:cNvSpPr/>
          <p:nvPr/>
        </p:nvSpPr>
        <p:spPr>
          <a:xfrm>
            <a:off x="8353053" y="1616549"/>
            <a:ext cx="1" cy="328162"/>
          </a:xfrm>
          <a:prstGeom prst="line">
            <a:avLst/>
          </a:prstGeom>
          <a:ln w="25400">
            <a:solidFill>
              <a:srgbClr val="0000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141" name="Shape 141"/>
          <p:cNvSpPr/>
          <p:nvPr/>
        </p:nvSpPr>
        <p:spPr>
          <a:xfrm>
            <a:off x="7920507" y="1305464"/>
            <a:ext cx="1026724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600"/>
            </a:lvl1pPr>
          </a:lstStyle>
          <a:p>
            <a:pPr/>
            <a:r>
              <a:t>Graphs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231493" y="6471902"/>
            <a:ext cx="6330010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>
              <a:defRPr sz="1000">
                <a:solidFill>
                  <a:srgbClr val="888888"/>
                </a:solidFill>
                <a:latin typeface="Papyrus"/>
                <a:ea typeface="Papyrus"/>
                <a:cs typeface="Papyrus"/>
                <a:sym typeface="Papyrus"/>
              </a:defRPr>
            </a:lvl1pPr>
          </a:lstStyle>
          <a:p>
            <a:pPr/>
            <a:r>
              <a:t>Copyright 2016 SweetWater Health LLC                                                                                      </a:t>
            </a:r>
          </a:p>
        </p:txBody>
      </p:sp>
      <p:sp>
        <p:nvSpPr>
          <p:cNvPr id="144" name="Shape 144"/>
          <p:cNvSpPr/>
          <p:nvPr>
            <p:ph type="title"/>
          </p:nvPr>
        </p:nvSpPr>
        <p:spPr>
          <a:xfrm>
            <a:off x="1184485" y="171851"/>
            <a:ext cx="7168568" cy="673101"/>
          </a:xfrm>
          <a:prstGeom prst="rect">
            <a:avLst/>
          </a:prstGeom>
        </p:spPr>
        <p:txBody>
          <a:bodyPr/>
          <a:lstStyle>
            <a:lvl1pPr defTabSz="429768">
              <a:defRPr sz="3008">
                <a:effectLst>
                  <a:outerShdw sx="100000" sy="100000" kx="0" ky="0" algn="b" rotWithShape="0" blurRad="47752" dist="47752" dir="5400000">
                    <a:srgbClr val="000000"/>
                  </a:outerShdw>
                </a:effectLst>
              </a:defRPr>
            </a:lvl1pPr>
          </a:lstStyle>
          <a:p>
            <a:pPr/>
            <a:r>
              <a:t>Limits screen</a:t>
            </a:r>
          </a:p>
        </p:txBody>
      </p:sp>
      <p:sp>
        <p:nvSpPr>
          <p:cNvPr id="145" name="Shape 145"/>
          <p:cNvSpPr/>
          <p:nvPr>
            <p:ph type="sldNum" sz="quarter" idx="2"/>
          </p:nvPr>
        </p:nvSpPr>
        <p:spPr>
          <a:xfrm>
            <a:off x="8631513" y="6501419"/>
            <a:ext cx="171176" cy="2819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46" name="Shape 146"/>
          <p:cNvSpPr/>
          <p:nvPr>
            <p:ph type="body" sz="half" idx="1"/>
          </p:nvPr>
        </p:nvSpPr>
        <p:spPr>
          <a:xfrm>
            <a:off x="231493" y="1400537"/>
            <a:ext cx="4178462" cy="502977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600"/>
            </a:pPr>
            <a:r>
              <a:t>From the Settings screen one of your options is the Limits screen</a:t>
            </a:r>
          </a:p>
          <a:p>
            <a:pPr>
              <a:spcBef>
                <a:spcPts val="300"/>
              </a:spcBef>
              <a:defRPr sz="1600"/>
            </a:pPr>
            <a:r>
              <a:t>We recommend not changing any of these values EXCEPT the “Level” value</a:t>
            </a:r>
          </a:p>
          <a:p>
            <a:pPr>
              <a:spcBef>
                <a:spcPts val="300"/>
              </a:spcBef>
              <a:defRPr sz="1600"/>
            </a:pPr>
            <a:r>
              <a:t>What is “Level”</a:t>
            </a:r>
          </a:p>
          <a:p>
            <a:pPr lvl="1">
              <a:spcBef>
                <a:spcPts val="300"/>
              </a:spcBef>
              <a:buFont typeface="Arial"/>
              <a:defRPr sz="1400"/>
            </a:pPr>
            <a:r>
              <a:t>Because many people are chronically stressed, their stress level is always “in the Red”</a:t>
            </a:r>
          </a:p>
          <a:p>
            <a:pPr lvl="1">
              <a:spcBef>
                <a:spcPts val="300"/>
              </a:spcBef>
              <a:buFont typeface="Arial"/>
              <a:defRPr sz="1400"/>
            </a:pPr>
            <a:r>
              <a:t>If you are always pegged at red, the value is not useful and you will likely not use it</a:t>
            </a:r>
          </a:p>
          <a:p>
            <a:pPr lvl="1">
              <a:spcBef>
                <a:spcPts val="300"/>
              </a:spcBef>
              <a:buFont typeface="Arial"/>
              <a:defRPr sz="1400"/>
            </a:pPr>
            <a:r>
              <a:t>The Level is a personally adaptive scale to help people with chronic stress actually see their stress change and be in the “Yellow”, “Orange” or “Red” (maybe even “Green”)</a:t>
            </a:r>
          </a:p>
          <a:p>
            <a:pPr lvl="1">
              <a:spcBef>
                <a:spcPts val="300"/>
              </a:spcBef>
              <a:buFont typeface="Arial"/>
              <a:defRPr sz="1400"/>
            </a:pPr>
            <a:r>
              <a:t>Think of it as a challenge level where Level 1 is beginner and Level 5 is advanced</a:t>
            </a:r>
          </a:p>
          <a:p>
            <a:pPr lvl="1">
              <a:spcBef>
                <a:spcPts val="300"/>
              </a:spcBef>
              <a:buFont typeface="Arial"/>
              <a:defRPr sz="1400"/>
            </a:pPr>
            <a:r>
              <a:t>We recommend changing to level 5 and backing off as needed if you are always “in the Red”</a:t>
            </a:r>
          </a:p>
        </p:txBody>
      </p:sp>
      <p:sp>
        <p:nvSpPr>
          <p:cNvPr id="147" name="Shape 147"/>
          <p:cNvSpPr/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230188" indent="-230188">
              <a:spcBef>
                <a:spcPts val="500"/>
              </a:spcBef>
              <a:buClr>
                <a:srgbClr val="558ED5"/>
              </a:buClr>
              <a:buFont typeface="Wingdings"/>
              <a:buChar char="▪"/>
              <a:defRPr sz="2400"/>
            </a:pPr>
          </a:p>
          <a:p>
            <a:pPr marL="0" indent="0" algn="ctr">
              <a:spcBef>
                <a:spcPts val="500"/>
              </a:spcBef>
              <a:buClr>
                <a:srgbClr val="558ED5"/>
              </a:buClr>
              <a:buSzTx/>
              <a:buFont typeface="Wingdings"/>
              <a:buNone/>
              <a:defRPr sz="2400"/>
            </a:pPr>
            <a:r>
              <a:t>Limits Screen</a:t>
            </a:r>
          </a:p>
        </p:txBody>
      </p:sp>
      <p:pic>
        <p:nvPicPr>
          <p:cNvPr id="148" name="image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65404" y="1337483"/>
            <a:ext cx="2787651" cy="4441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SWH Template">
  <a:themeElements>
    <a:clrScheme name="SWH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WH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WH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WH Template">
  <a:themeElements>
    <a:clrScheme name="SWH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WH Templat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WH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